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3" r:id="rId2"/>
    <p:sldId id="274" r:id="rId3"/>
    <p:sldId id="275" r:id="rId4"/>
    <p:sldId id="276" r:id="rId5"/>
    <p:sldId id="277" r:id="rId6"/>
    <p:sldId id="278" r:id="rId7"/>
    <p:sldId id="280" r:id="rId8"/>
    <p:sldId id="279" r:id="rId9"/>
    <p:sldId id="281" r:id="rId10"/>
    <p:sldId id="282" r:id="rId11"/>
    <p:sldId id="284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</p:sldIdLst>
  <p:sldSz cx="9144000" cy="6858000" type="screen4x3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344" autoAdjust="0"/>
    <p:restoredTop sz="93969" autoAdjust="0"/>
  </p:normalViewPr>
  <p:slideViewPr>
    <p:cSldViewPr>
      <p:cViewPr varScale="1">
        <p:scale>
          <a:sx n="70" d="100"/>
          <a:sy n="70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54D4857D-62A5-486B-9129-468003D7E020}" type="datetimeFigureOut">
              <a:rPr lang="fr-FR" smtClean="0"/>
              <a:pPr/>
              <a:t>14/11/2010</a:t>
            </a:fld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2EBE4566-6F3A-4CC1-BD6C-9C510D05F12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2D2EF2CE-B28C-4ED4-8FD0-48BB3F48846A}" type="datetimeFigureOut">
              <a:rPr/>
              <a:pPr/>
              <a:t>30/06/2006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61807874-5299-41B2-A37A-6AA3547857F4}" type="slidenum">
              <a:rPr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fr-FR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fr-FR" smtClean="0"/>
              <a:t>Cliquez pour modifier le style des sous-titres du masque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9B912CF3-2649-49BC-9D79-B07BF4A11A60}" type="datetime1">
              <a:rPr kumimoji="0" lang="fr-FR" sz="1100" smtClean="0"/>
              <a:pPr algn="r"/>
              <a:t>14/11/2010</a:t>
            </a:fld>
            <a:endParaRPr kumimoji="0" lang="fr-FR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fr-FR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fr-FR"/>
              <a:t>Afficher le titre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096C24E7-A353-4DAF-82F7-8598EA6A569D}" type="datetime1">
              <a:rPr kumimoji="0" lang="fr-FR" sz="1100" smtClean="0"/>
              <a:pPr algn="r"/>
              <a:t>14/11/2010</a:t>
            </a:fld>
            <a:endParaRPr kumimoji="0" lang="fr-FR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fr-FR" smtClean="0"/>
              <a:t>Cliquez pour modifier le style du titre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5170611F-73FF-4D26-9D93-A89ADB5242F0}" type="datetime1">
              <a:rPr kumimoji="0" lang="fr-FR" sz="1100" smtClean="0"/>
              <a:pPr algn="r"/>
              <a:t>14/11/2010</a:t>
            </a:fld>
            <a:endParaRPr kumimoji="0" lang="fr-FR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fr-FR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fr-F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fr-FR"/>
              <a:t>Cliquez pour ajouter un titre de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/réponse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53EE305A-7D4D-4935-9CF5-EEFBBFF2AFD2}" type="datetime1">
              <a:rPr kumimoji="0" lang="fr-FR" smtClean="0"/>
              <a:pPr/>
              <a:t>14/11/2010</a:t>
            </a:fld>
            <a:endParaRPr kumimoji="0" lang="fr-FR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fr-F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fr-FR"/>
              <a:t>Cliquez pour ajouter une réponse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/réponse détaill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98429306-0FF5-45EF-B885-4F7ED853D157}" type="datetime1">
              <a:rPr kumimoji="0" lang="fr-FR" smtClean="0"/>
              <a:pPr/>
              <a:t>14/11/2010</a:t>
            </a:fld>
            <a:endParaRPr kumimoji="0" lang="fr-FR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fr-F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fr-FR"/>
              <a:t>Cliquez pour ajouter une réponse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fr-FR" i="1" baseline="0"/>
            </a:lvl1pPr>
            <a:extLst/>
          </a:lstStyle>
          <a:p>
            <a:pPr lvl="0"/>
            <a:r>
              <a:rPr kumimoji="0" lang="fr-FR"/>
              <a:t>Cliquez pour ajouter des détails à la réponse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vrai ou faux (réponse : Vra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72BECE73-72EE-4BCE-88E0-230212068472}" type="datetime1">
              <a:rPr kumimoji="0" lang="fr-FR" smtClean="0"/>
              <a:pPr/>
              <a:t>14/11/2010</a:t>
            </a:fld>
            <a:endParaRPr kumimoji="0" lang="fr-FR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VRAI</a:t>
            </a:r>
            <a:r>
              <a:rPr kumimoji="0" lang="fr-F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ou FAUX 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fr-F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VRAI </a:t>
            </a:r>
            <a:r>
              <a:rPr kumimoji="0" lang="fr-F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ou FAUX ?</a:t>
            </a:r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vrai ou faux (réponse : Fau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7BBB849C-46DD-4030-B47B-54641124D85C}" type="datetime1">
              <a:rPr kumimoji="0" lang="fr-FR" smtClean="0"/>
              <a:pPr/>
              <a:t>14/11/2010</a:t>
            </a:fld>
            <a:endParaRPr kumimoji="0" lang="fr-FR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fr-F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fr-FR"/>
              <a:t>Cliquez pour ajouter une question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VRAI</a:t>
            </a:r>
            <a:r>
              <a:rPr kumimoji="0" lang="fr-FR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fr-FR" sz="7200">
                <a:solidFill>
                  <a:schemeClr val="tx1">
                    <a:alpha val="40000"/>
                  </a:schemeClr>
                </a:solidFill>
              </a:rPr>
              <a:t>ou FAUX 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fr-F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VRAI ou </a:t>
            </a:r>
            <a:r>
              <a:rPr kumimoji="0" lang="fr-FR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FAUX</a:t>
            </a:r>
            <a:r>
              <a:rPr kumimoji="0" lang="fr-FR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 ?</a:t>
            </a:r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respondance des élé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fr-FR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l'élément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fr-FR"/>
            </a:lvl1pPr>
            <a:extLst/>
          </a:lstStyle>
          <a:p>
            <a:fld id="{5C93F45E-8CD2-49EA-898F-E214507D5A00}" type="datetime1">
              <a:rPr kumimoji="0" lang="fr-FR" smtClean="0"/>
              <a:pPr/>
              <a:t>14/11/2010</a:t>
            </a:fld>
            <a:endParaRPr kumimoji="0" lang="fr-FR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fr-FR"/>
            </a:lvl1pPr>
            <a:lvl2pPr eaLnBrk="1" latinLnBrk="0" hangingPunct="1">
              <a:buFontTx/>
              <a:buChar char="•"/>
              <a:defRPr kumimoji="0" lang="fr-FR"/>
            </a:lvl2pPr>
            <a:lvl3pPr eaLnBrk="1" latinLnBrk="0" hangingPunct="1">
              <a:buFontTx/>
              <a:buChar char="•"/>
              <a:defRPr kumimoji="0" lang="fr-FR"/>
            </a:lvl3pPr>
            <a:lvl4pPr eaLnBrk="1" latinLnBrk="0" hangingPunct="1">
              <a:buFontTx/>
              <a:buChar char="•"/>
              <a:defRPr kumimoji="0" lang="fr-FR"/>
            </a:lvl4pPr>
            <a:lvl5pPr eaLnBrk="1" latinLnBrk="0" hangingPunct="1">
              <a:buFontTx/>
              <a:buChar char="•"/>
              <a:defRPr kumimoji="0" lang="fr-FR"/>
            </a:lvl5pPr>
            <a:extLst/>
          </a:lstStyle>
          <a:p>
            <a:pPr lvl="0"/>
            <a:r>
              <a:rPr kumimoji="0" lang="fr-FR"/>
              <a:t>Cliquez pour ajouter la correspondance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fr-FR" i="1" baseline="0"/>
            </a:lvl1pPr>
            <a:extLst/>
          </a:lstStyle>
          <a:p>
            <a:r>
              <a:rPr kumimoji="0" lang="fr-FR"/>
              <a:t>Cliquez pour taper votre question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‹N°›</a:t>
            </a:fld>
            <a:endParaRPr kumimoji="0" lang="fr-FR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fr-FR" smtClean="0"/>
              <a:t>Cliquez pour modifier le style du titre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fr-FR" sz="1100"/>
            </a:lvl1pPr>
            <a:extLst/>
          </a:lstStyle>
          <a:p>
            <a:pPr algn="r"/>
            <a:fld id="{F2696554-7DDA-4F3A-9B2A-E1E188604692}" type="datetime1">
              <a:rPr kumimoji="0" lang="fr-FR" sz="1100" smtClean="0"/>
              <a:pPr algn="r"/>
              <a:t>14/11/2010</a:t>
            </a:fld>
            <a:endParaRPr kumimoji="0" lang="fr-FR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fr-FR" sz="1200"/>
            </a:lvl1pPr>
            <a:extLst/>
          </a:lstStyle>
          <a:p>
            <a:endParaRPr kumimoji="0" lang="fr-FR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fr-FR" sz="1200"/>
            </a:lvl1pPr>
            <a:extLst/>
          </a:lstStyle>
          <a:p>
            <a:fld id="{169B2101-2E9F-420A-91A3-890890D84497}" type="slidenum">
              <a:rPr kumimoji="0" lang="fr-FR" sz="1200"/>
              <a:pPr/>
              <a:t>‹N°›</a:t>
            </a:fld>
            <a:endParaRPr kumimoji="0" lang="fr-FR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fr-FR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fr-FR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002%20Cours%20LICO_CPL1_Liaison_complete_prof_CM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6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slide" Target="slide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" Target="slide12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14.xml"/><Relationship Id="rId7" Type="http://schemas.openxmlformats.org/officeDocument/2006/relationships/slide" Target="slide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slide" Target="slide15.xm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slide" Target="slide19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" Target="slide21.xml"/><Relationship Id="rId7" Type="http://schemas.openxmlformats.org/officeDocument/2006/relationships/slide" Target="slide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slide" Target="slide2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fr-FR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14620"/>
          </a:xfrm>
        </p:spPr>
        <p:txBody>
          <a:bodyPr>
            <a:normAutofit/>
          </a:bodyPr>
          <a:lstStyle>
            <a:extLst/>
          </a:lstStyle>
          <a:p>
            <a:r>
              <a:rPr lang="fr-FR" dirty="0" smtClean="0"/>
              <a:t>Les assemblages réalisant</a:t>
            </a:r>
            <a:endParaRPr lang="fr-FR" dirty="0"/>
          </a:p>
        </p:txBody>
      </p:sp>
      <p:pic>
        <p:nvPicPr>
          <p:cNvPr id="2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494" y="2900419"/>
            <a:ext cx="2387369" cy="3486134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11" name="Rectangle 24"/>
          <p:cNvSpPr txBox="1">
            <a:spLocks/>
          </p:cNvSpPr>
          <p:nvPr/>
        </p:nvSpPr>
        <p:spPr>
          <a:xfrm>
            <a:off x="2562180" y="2428868"/>
            <a:ext cx="6581820" cy="265273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2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72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kumimoji="0" lang="fr-FR" sz="1200" smtClean="0"/>
              <a:pPr/>
              <a:t>1</a:t>
            </a:fld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10</a:t>
            </a:fld>
            <a:endParaRPr kumimoji="0" lang="fr-FR"/>
          </a:p>
        </p:txBody>
      </p:sp>
      <p:pic>
        <p:nvPicPr>
          <p:cNvPr id="29" name="Image 28" descr="Contact plan se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892" y="1716111"/>
            <a:ext cx="7006108" cy="5145111"/>
          </a:xfrm>
          <a:prstGeom prst="rect">
            <a:avLst/>
          </a:prstGeom>
        </p:spPr>
      </p:pic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00" name="Groupe 99"/>
          <p:cNvGrpSpPr/>
          <p:nvPr/>
        </p:nvGrpSpPr>
        <p:grpSpPr>
          <a:xfrm>
            <a:off x="774648" y="1968480"/>
            <a:ext cx="7631217" cy="2147828"/>
            <a:chOff x="774648" y="1968480"/>
            <a:chExt cx="7631217" cy="2147828"/>
          </a:xfrm>
        </p:grpSpPr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774648" y="1968480"/>
              <a:ext cx="1643085" cy="693747"/>
            </a:xfrm>
            <a:prstGeom prst="wedgeRectCallout">
              <a:avLst>
                <a:gd name="adj1" fmla="val 214122"/>
                <a:gd name="adj2" fmla="val 226357"/>
              </a:avLst>
            </a:pr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32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plan40</a:t>
              </a:r>
              <a:endParaRPr sz="32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4645026" y="4079795"/>
              <a:ext cx="3760839" cy="3651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e 100"/>
          <p:cNvGrpSpPr/>
          <p:nvPr/>
        </p:nvGrpSpPr>
        <p:grpSpPr>
          <a:xfrm>
            <a:off x="774648" y="2844792"/>
            <a:ext cx="6864444" cy="1314468"/>
            <a:chOff x="774648" y="2844792"/>
            <a:chExt cx="6864444" cy="1314468"/>
          </a:xfrm>
        </p:grpSpPr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774648" y="2844792"/>
              <a:ext cx="1460519" cy="693747"/>
            </a:xfrm>
            <a:prstGeom prst="wedgeRectCallout">
              <a:avLst>
                <a:gd name="adj1" fmla="val 240169"/>
                <a:gd name="adj2" fmla="val 135924"/>
              </a:avLst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32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plan9</a:t>
              </a:r>
              <a:endParaRPr sz="32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44" name="Connecteur droit 43"/>
            <p:cNvCxnSpPr/>
            <p:nvPr/>
          </p:nvCxnSpPr>
          <p:spPr>
            <a:xfrm>
              <a:off x="5383161" y="4157672"/>
              <a:ext cx="2255931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e 103"/>
          <p:cNvGrpSpPr/>
          <p:nvPr/>
        </p:nvGrpSpPr>
        <p:grpSpPr>
          <a:xfrm>
            <a:off x="1066752" y="4267212"/>
            <a:ext cx="965088" cy="1714578"/>
            <a:chOff x="1066752" y="4267212"/>
            <a:chExt cx="965088" cy="1714578"/>
          </a:xfrm>
        </p:grpSpPr>
        <p:sp>
          <p:nvSpPr>
            <p:cNvPr id="58" name="ZoneTexte 57"/>
            <p:cNvSpPr txBox="1"/>
            <p:nvPr/>
          </p:nvSpPr>
          <p:spPr>
            <a:xfrm>
              <a:off x="1074627" y="426721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1066752" y="492444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1082502" y="558168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219078" y="3684591"/>
            <a:ext cx="2089116" cy="2737681"/>
            <a:chOff x="219078" y="3684591"/>
            <a:chExt cx="2089116" cy="2737681"/>
          </a:xfrm>
        </p:grpSpPr>
        <p:cxnSp>
          <p:nvCxnSpPr>
            <p:cNvPr id="49" name="Connecteur droit 48"/>
            <p:cNvCxnSpPr/>
            <p:nvPr/>
          </p:nvCxnSpPr>
          <p:spPr>
            <a:xfrm rot="5400000">
              <a:off x="-229062" y="505263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292104" y="4157673"/>
              <a:ext cx="190655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219078" y="372105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139778" y="371951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26953" y="426874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226953" y="459736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19078" y="492597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234828" y="525459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234828" y="558321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26953" y="591183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373005" y="4668855"/>
            <a:ext cx="584208" cy="1643085"/>
            <a:chOff x="373005" y="4668855"/>
            <a:chExt cx="584208" cy="1643085"/>
          </a:xfrm>
        </p:grpSpPr>
        <p:grpSp>
          <p:nvGrpSpPr>
            <p:cNvPr id="72" name="Groupe 71"/>
            <p:cNvGrpSpPr/>
            <p:nvPr/>
          </p:nvGrpSpPr>
          <p:grpSpPr>
            <a:xfrm>
              <a:off x="373005" y="4668855"/>
              <a:ext cx="584208" cy="328617"/>
              <a:chOff x="1139778" y="6057936"/>
              <a:chExt cx="584208" cy="328617"/>
            </a:xfrm>
          </p:grpSpPr>
          <p:cxnSp>
            <p:nvCxnSpPr>
              <p:cNvPr id="70" name="Connecteur droit 69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e 72"/>
            <p:cNvGrpSpPr/>
            <p:nvPr/>
          </p:nvGrpSpPr>
          <p:grpSpPr>
            <a:xfrm>
              <a:off x="373005" y="5326089"/>
              <a:ext cx="584208" cy="328617"/>
              <a:chOff x="1139778" y="6057936"/>
              <a:chExt cx="584208" cy="328617"/>
            </a:xfrm>
          </p:grpSpPr>
          <p:cxnSp>
            <p:nvCxnSpPr>
              <p:cNvPr id="74" name="Connecteur droit 73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e 75"/>
            <p:cNvGrpSpPr/>
            <p:nvPr/>
          </p:nvGrpSpPr>
          <p:grpSpPr>
            <a:xfrm>
              <a:off x="373005" y="5983323"/>
              <a:ext cx="584208" cy="328617"/>
              <a:chOff x="1139778" y="6057936"/>
              <a:chExt cx="584208" cy="328617"/>
            </a:xfrm>
          </p:grpSpPr>
          <p:cxnSp>
            <p:nvCxnSpPr>
              <p:cNvPr id="77" name="Connecteur droit 76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Groupe 98"/>
          <p:cNvGrpSpPr/>
          <p:nvPr/>
        </p:nvGrpSpPr>
        <p:grpSpPr>
          <a:xfrm>
            <a:off x="190439" y="398421"/>
            <a:ext cx="2957554" cy="1460520"/>
            <a:chOff x="190439" y="398421"/>
            <a:chExt cx="2957554" cy="1460520"/>
          </a:xfrm>
        </p:grpSpPr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190440" y="1201707"/>
              <a:ext cx="2957553" cy="65723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à partir de 2 surfaces planes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3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3476610" y="179343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" name="Groupe 104"/>
          <p:cNvGrpSpPr/>
          <p:nvPr/>
        </p:nvGrpSpPr>
        <p:grpSpPr>
          <a:xfrm>
            <a:off x="5484825" y="179342"/>
            <a:ext cx="1387494" cy="1570060"/>
            <a:chOff x="5484825" y="179342"/>
            <a:chExt cx="1387494" cy="1570060"/>
          </a:xfrm>
        </p:grpSpPr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5484825" y="179342"/>
              <a:ext cx="1387494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par obstacle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6" name="Text Box 2"/>
            <p:cNvSpPr txBox="1">
              <a:spLocks noChangeArrowheads="1"/>
            </p:cNvSpPr>
            <p:nvPr/>
          </p:nvSpPr>
          <p:spPr bwMode="auto">
            <a:xfrm>
              <a:off x="5630877" y="1055655"/>
              <a:ext cx="1131903" cy="693747"/>
            </a:xfrm>
            <a:prstGeom prst="wedgeRectCallout">
              <a:avLst>
                <a:gd name="adj1" fmla="val 1032"/>
                <a:gd name="adj2" fmla="val 147516"/>
              </a:avLst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32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38</a:t>
              </a:r>
              <a:endParaRPr sz="32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6" name="Groupe 105"/>
          <p:cNvGrpSpPr/>
          <p:nvPr/>
        </p:nvGrpSpPr>
        <p:grpSpPr>
          <a:xfrm>
            <a:off x="1249317" y="4341825"/>
            <a:ext cx="584208" cy="985851"/>
            <a:chOff x="1249317" y="4341825"/>
            <a:chExt cx="584208" cy="985851"/>
          </a:xfrm>
        </p:grpSpPr>
        <p:grpSp>
          <p:nvGrpSpPr>
            <p:cNvPr id="87" name="Groupe 86"/>
            <p:cNvGrpSpPr/>
            <p:nvPr/>
          </p:nvGrpSpPr>
          <p:grpSpPr>
            <a:xfrm>
              <a:off x="1249317" y="4999059"/>
              <a:ext cx="584208" cy="328617"/>
              <a:chOff x="1139778" y="6057936"/>
              <a:chExt cx="584208" cy="328617"/>
            </a:xfrm>
          </p:grpSpPr>
          <p:cxnSp>
            <p:nvCxnSpPr>
              <p:cNvPr id="88" name="Connecteur droit 87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e 89"/>
            <p:cNvGrpSpPr/>
            <p:nvPr/>
          </p:nvGrpSpPr>
          <p:grpSpPr>
            <a:xfrm>
              <a:off x="1249317" y="4341825"/>
              <a:ext cx="584208" cy="328617"/>
              <a:chOff x="1139778" y="6057936"/>
              <a:chExt cx="584208" cy="328617"/>
            </a:xfrm>
          </p:grpSpPr>
          <p:cxnSp>
            <p:nvCxnSpPr>
              <p:cNvPr id="91" name="Connecteur droit 90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e 106"/>
          <p:cNvGrpSpPr/>
          <p:nvPr/>
        </p:nvGrpSpPr>
        <p:grpSpPr>
          <a:xfrm>
            <a:off x="7127910" y="179342"/>
            <a:ext cx="1533546" cy="1570060"/>
            <a:chOff x="7127910" y="179342"/>
            <a:chExt cx="1533546" cy="1570060"/>
          </a:xfrm>
        </p:grpSpPr>
        <p:sp>
          <p:nvSpPr>
            <p:cNvPr id="93" name="Text Box 2"/>
            <p:cNvSpPr txBox="1">
              <a:spLocks noChangeArrowheads="1"/>
            </p:cNvSpPr>
            <p:nvPr/>
          </p:nvSpPr>
          <p:spPr bwMode="auto">
            <a:xfrm>
              <a:off x="7127910" y="179342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94" name="Text Box 2"/>
            <p:cNvSpPr txBox="1">
              <a:spLocks noChangeArrowheads="1"/>
            </p:cNvSpPr>
            <p:nvPr/>
          </p:nvSpPr>
          <p:spPr bwMode="auto">
            <a:xfrm>
              <a:off x="7383501" y="1055655"/>
              <a:ext cx="1131903" cy="693747"/>
            </a:xfrm>
            <a:prstGeom prst="wedgeRectCallout">
              <a:avLst>
                <a:gd name="adj1" fmla="val -62353"/>
                <a:gd name="adj2" fmla="val 208350"/>
              </a:avLst>
            </a:prstGeom>
            <a:noFill/>
            <a:ln w="57150" cmpd="sng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32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39</a:t>
              </a:r>
              <a:endParaRPr sz="3200" b="1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1285830" y="5656293"/>
            <a:ext cx="584208" cy="328617"/>
            <a:chOff x="1139778" y="6057936"/>
            <a:chExt cx="584208" cy="328617"/>
          </a:xfrm>
        </p:grpSpPr>
        <p:cxnSp>
          <p:nvCxnSpPr>
            <p:cNvPr id="96" name="Connecteur droit 95"/>
            <p:cNvCxnSpPr/>
            <p:nvPr/>
          </p:nvCxnSpPr>
          <p:spPr>
            <a:xfrm flipV="1">
              <a:off x="1139778" y="6057936"/>
              <a:ext cx="547695" cy="32861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1176291" y="6057936"/>
              <a:ext cx="547695" cy="32861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Bouton d'action : Retour 97">
            <a:hlinkClick r:id="rId4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" name="Image 28" descr="Contacts plans perpendiculai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85900"/>
            <a:ext cx="7315200" cy="5372100"/>
          </a:xfrm>
          <a:prstGeom prst="rect">
            <a:avLst/>
          </a:prstGeom>
        </p:spPr>
      </p:pic>
      <p:grpSp>
        <p:nvGrpSpPr>
          <p:cNvPr id="124" name="Groupe 123"/>
          <p:cNvGrpSpPr/>
          <p:nvPr/>
        </p:nvGrpSpPr>
        <p:grpSpPr>
          <a:xfrm>
            <a:off x="190439" y="398421"/>
            <a:ext cx="2957553" cy="2044728"/>
            <a:chOff x="190439" y="398421"/>
            <a:chExt cx="2957553" cy="2044728"/>
          </a:xfrm>
        </p:grpSpPr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190440" y="1201707"/>
              <a:ext cx="2921039" cy="124144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à partir de 2 surfaces planes et une autre surface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de contact plane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(perpendiculaire)</a:t>
              </a: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3476610" y="179343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6" name="Groupe 125"/>
          <p:cNvGrpSpPr/>
          <p:nvPr/>
        </p:nvGrpSpPr>
        <p:grpSpPr>
          <a:xfrm>
            <a:off x="1504908" y="2589201"/>
            <a:ext cx="6645366" cy="1389082"/>
            <a:chOff x="1504908" y="2589201"/>
            <a:chExt cx="6645366" cy="1389082"/>
          </a:xfrm>
        </p:grpSpPr>
        <p:cxnSp>
          <p:nvCxnSpPr>
            <p:cNvPr id="55" name="Connecteur droit 54"/>
            <p:cNvCxnSpPr/>
            <p:nvPr/>
          </p:nvCxnSpPr>
          <p:spPr>
            <a:xfrm>
              <a:off x="4462461" y="3975107"/>
              <a:ext cx="584208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>
              <a:off x="7566066" y="3976695"/>
              <a:ext cx="584208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e 124"/>
            <p:cNvGrpSpPr/>
            <p:nvPr/>
          </p:nvGrpSpPr>
          <p:grpSpPr>
            <a:xfrm>
              <a:off x="1504908" y="2589201"/>
              <a:ext cx="2665449" cy="1389082"/>
              <a:chOff x="1504908" y="2589201"/>
              <a:chExt cx="2665449" cy="1389082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2381220" y="3976695"/>
                <a:ext cx="584208" cy="1588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3586149" y="3976695"/>
                <a:ext cx="584208" cy="1588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 Box 2"/>
              <p:cNvSpPr txBox="1">
                <a:spLocks noChangeArrowheads="1"/>
              </p:cNvSpPr>
              <p:nvPr/>
            </p:nvSpPr>
            <p:spPr bwMode="auto">
              <a:xfrm>
                <a:off x="1504908" y="2589201"/>
                <a:ext cx="1241443" cy="511181"/>
              </a:xfrm>
              <a:prstGeom prst="wedgeRectCallout">
                <a:avLst>
                  <a:gd name="adj1" fmla="val 42446"/>
                  <a:gd name="adj2" fmla="val 136628"/>
                </a:avLst>
              </a:prstGeom>
              <a:noFill/>
              <a:ln w="57150" cmpd="sng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plan2a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</p:grpSp>
      <p:grpSp>
        <p:nvGrpSpPr>
          <p:cNvPr id="127" name="Groupe 126"/>
          <p:cNvGrpSpPr/>
          <p:nvPr/>
        </p:nvGrpSpPr>
        <p:grpSpPr>
          <a:xfrm>
            <a:off x="190440" y="2589201"/>
            <a:ext cx="7959834" cy="1462108"/>
            <a:chOff x="190440" y="2589201"/>
            <a:chExt cx="7959834" cy="1462108"/>
          </a:xfrm>
        </p:grpSpPr>
        <p:cxnSp>
          <p:nvCxnSpPr>
            <p:cNvPr id="38" name="Connecteur droit 37"/>
            <p:cNvCxnSpPr/>
            <p:nvPr/>
          </p:nvCxnSpPr>
          <p:spPr>
            <a:xfrm>
              <a:off x="2381220" y="4049721"/>
              <a:ext cx="584208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>
              <a:off x="3586149" y="4049721"/>
              <a:ext cx="584208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4462461" y="4049721"/>
              <a:ext cx="584208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7566066" y="4049721"/>
              <a:ext cx="584208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90440" y="2589201"/>
              <a:ext cx="1204929" cy="474669"/>
            </a:xfrm>
            <a:prstGeom prst="wedgeRectCallout">
              <a:avLst>
                <a:gd name="adj1" fmla="val 112320"/>
                <a:gd name="adj2" fmla="val 223581"/>
              </a:avLst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plan1a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782523" y="4596622"/>
            <a:ext cx="965088" cy="1714578"/>
            <a:chOff x="782523" y="4596622"/>
            <a:chExt cx="965088" cy="1714578"/>
          </a:xfrm>
        </p:grpSpPr>
        <p:sp>
          <p:nvSpPr>
            <p:cNvPr id="66" name="ZoneTexte 65"/>
            <p:cNvSpPr txBox="1"/>
            <p:nvPr/>
          </p:nvSpPr>
          <p:spPr>
            <a:xfrm>
              <a:off x="790398" y="459662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782523" y="525385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98273" y="591109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8" name="Groupe 127"/>
          <p:cNvGrpSpPr/>
          <p:nvPr/>
        </p:nvGrpSpPr>
        <p:grpSpPr>
          <a:xfrm>
            <a:off x="117414" y="4998265"/>
            <a:ext cx="584208" cy="1643085"/>
            <a:chOff x="125289" y="4998265"/>
            <a:chExt cx="584208" cy="1643085"/>
          </a:xfrm>
        </p:grpSpPr>
        <p:grpSp>
          <p:nvGrpSpPr>
            <p:cNvPr id="74" name="Groupe 71"/>
            <p:cNvGrpSpPr/>
            <p:nvPr/>
          </p:nvGrpSpPr>
          <p:grpSpPr>
            <a:xfrm>
              <a:off x="125289" y="4998265"/>
              <a:ext cx="584208" cy="328617"/>
              <a:chOff x="1139778" y="6057936"/>
              <a:chExt cx="584208" cy="328617"/>
            </a:xfrm>
          </p:grpSpPr>
          <p:cxnSp>
            <p:nvCxnSpPr>
              <p:cNvPr id="75" name="Connecteur droit 74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e 72"/>
            <p:cNvGrpSpPr/>
            <p:nvPr/>
          </p:nvGrpSpPr>
          <p:grpSpPr>
            <a:xfrm>
              <a:off x="125289" y="5655499"/>
              <a:ext cx="584208" cy="328617"/>
              <a:chOff x="1139778" y="6057936"/>
              <a:chExt cx="584208" cy="328617"/>
            </a:xfrm>
          </p:grpSpPr>
          <p:cxnSp>
            <p:nvCxnSpPr>
              <p:cNvPr id="78" name="Connecteur droit 77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e 75"/>
            <p:cNvGrpSpPr/>
            <p:nvPr/>
          </p:nvGrpSpPr>
          <p:grpSpPr>
            <a:xfrm>
              <a:off x="125289" y="6312733"/>
              <a:ext cx="584208" cy="328617"/>
              <a:chOff x="1139778" y="6057936"/>
              <a:chExt cx="584208" cy="328617"/>
            </a:xfrm>
          </p:grpSpPr>
          <p:cxnSp>
            <p:nvCxnSpPr>
              <p:cNvPr id="82" name="Connecteur droit 81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2" name="Groupe 131"/>
          <p:cNvGrpSpPr/>
          <p:nvPr/>
        </p:nvGrpSpPr>
        <p:grpSpPr>
          <a:xfrm>
            <a:off x="993726" y="5328469"/>
            <a:ext cx="584208" cy="985851"/>
            <a:chOff x="1614447" y="5328469"/>
            <a:chExt cx="584208" cy="985851"/>
          </a:xfrm>
        </p:grpSpPr>
        <p:grpSp>
          <p:nvGrpSpPr>
            <p:cNvPr id="84" name="Groupe 86"/>
            <p:cNvGrpSpPr/>
            <p:nvPr/>
          </p:nvGrpSpPr>
          <p:grpSpPr>
            <a:xfrm>
              <a:off x="1614447" y="5328469"/>
              <a:ext cx="584208" cy="328617"/>
              <a:chOff x="1139778" y="6057936"/>
              <a:chExt cx="584208" cy="328617"/>
            </a:xfrm>
          </p:grpSpPr>
          <p:cxnSp>
            <p:nvCxnSpPr>
              <p:cNvPr id="85" name="Connecteur droit 84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e 94"/>
            <p:cNvGrpSpPr/>
            <p:nvPr/>
          </p:nvGrpSpPr>
          <p:grpSpPr>
            <a:xfrm>
              <a:off x="1614447" y="5985703"/>
              <a:ext cx="584208" cy="328617"/>
              <a:chOff x="1139778" y="6057936"/>
              <a:chExt cx="584208" cy="328617"/>
            </a:xfrm>
          </p:grpSpPr>
          <p:cxnSp>
            <p:nvCxnSpPr>
              <p:cNvPr id="91" name="Connecteur droit 90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necteur droit 91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e 130"/>
          <p:cNvGrpSpPr/>
          <p:nvPr/>
        </p:nvGrpSpPr>
        <p:grpSpPr>
          <a:xfrm>
            <a:off x="3221018" y="2625714"/>
            <a:ext cx="2409859" cy="2519397"/>
            <a:chOff x="3221018" y="2625714"/>
            <a:chExt cx="2409859" cy="2519397"/>
          </a:xfrm>
        </p:grpSpPr>
        <p:cxnSp>
          <p:nvCxnSpPr>
            <p:cNvPr id="93" name="Connecteur droit 92"/>
            <p:cNvCxnSpPr/>
            <p:nvPr/>
          </p:nvCxnSpPr>
          <p:spPr>
            <a:xfrm rot="5400000">
              <a:off x="3458355" y="3812387"/>
              <a:ext cx="255589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rot="5400000">
              <a:off x="3459149" y="4176723"/>
              <a:ext cx="255589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rot="5400000">
              <a:off x="3189124" y="4032000"/>
              <a:ext cx="648000" cy="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4425948" y="2625714"/>
              <a:ext cx="1204929" cy="511181"/>
            </a:xfrm>
            <a:prstGeom prst="wedgeRectCallout">
              <a:avLst>
                <a:gd name="adj1" fmla="val -87601"/>
                <a:gd name="adj2" fmla="val 138705"/>
              </a:avLst>
            </a:pr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plan2b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00" name="Text Box 2"/>
            <p:cNvSpPr txBox="1">
              <a:spLocks noChangeArrowheads="1"/>
            </p:cNvSpPr>
            <p:nvPr/>
          </p:nvSpPr>
          <p:spPr bwMode="auto">
            <a:xfrm>
              <a:off x="3805227" y="4670442"/>
              <a:ext cx="1168416" cy="474669"/>
            </a:xfrm>
            <a:prstGeom prst="wedgeRectCallout">
              <a:avLst>
                <a:gd name="adj1" fmla="val -55089"/>
                <a:gd name="adj2" fmla="val -107789"/>
              </a:avLst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plan1b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01" name="Text Box 2"/>
            <p:cNvSpPr txBox="1">
              <a:spLocks noChangeArrowheads="1"/>
            </p:cNvSpPr>
            <p:nvPr/>
          </p:nvSpPr>
          <p:spPr bwMode="auto">
            <a:xfrm>
              <a:off x="3221018" y="2625714"/>
              <a:ext cx="1131903" cy="511182"/>
            </a:xfrm>
            <a:prstGeom prst="wedgeRectCallout">
              <a:avLst>
                <a:gd name="adj1" fmla="val -23568"/>
                <a:gd name="adj2" fmla="val 108083"/>
              </a:avLst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plan4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04" name="ZoneTexte 103"/>
          <p:cNvSpPr txBox="1"/>
          <p:nvPr/>
        </p:nvSpPr>
        <p:spPr>
          <a:xfrm>
            <a:off x="1658835" y="4596622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chemeClr val="bg1"/>
                </a:solidFill>
              </a:rPr>
              <a:t>Tx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pSp>
        <p:nvGrpSpPr>
          <p:cNvPr id="110" name="Groupe 89"/>
          <p:cNvGrpSpPr/>
          <p:nvPr/>
        </p:nvGrpSpPr>
        <p:grpSpPr>
          <a:xfrm>
            <a:off x="1833525" y="4670442"/>
            <a:ext cx="584208" cy="328617"/>
            <a:chOff x="1139778" y="6057936"/>
            <a:chExt cx="584208" cy="328617"/>
          </a:xfrm>
        </p:grpSpPr>
        <p:cxnSp>
          <p:nvCxnSpPr>
            <p:cNvPr id="111" name="Connecteur droit 110"/>
            <p:cNvCxnSpPr/>
            <p:nvPr/>
          </p:nvCxnSpPr>
          <p:spPr>
            <a:xfrm flipV="1">
              <a:off x="1139778" y="6057936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>
              <a:off x="1176291" y="6057936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e 128"/>
          <p:cNvGrpSpPr/>
          <p:nvPr/>
        </p:nvGrpSpPr>
        <p:grpSpPr>
          <a:xfrm>
            <a:off x="-65151" y="4014001"/>
            <a:ext cx="2848014" cy="2737681"/>
            <a:chOff x="-65151" y="4014001"/>
            <a:chExt cx="2848014" cy="2737681"/>
          </a:xfrm>
        </p:grpSpPr>
        <p:cxnSp>
          <p:nvCxnSpPr>
            <p:cNvPr id="61" name="Connecteur droit 60"/>
            <p:cNvCxnSpPr/>
            <p:nvPr/>
          </p:nvCxnSpPr>
          <p:spPr>
            <a:xfrm rot="5400000">
              <a:off x="-556885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7875" y="4487083"/>
              <a:ext cx="2701962" cy="7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/>
            <p:cNvSpPr txBox="1"/>
            <p:nvPr/>
          </p:nvSpPr>
          <p:spPr>
            <a:xfrm>
              <a:off x="-65151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-57276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-57276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-65151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-49401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-49401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-57276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02" name="Connecteur droit 101"/>
            <p:cNvCxnSpPr/>
            <p:nvPr/>
          </p:nvCxnSpPr>
          <p:spPr>
            <a:xfrm rot="5400000">
              <a:off x="311552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ZoneTexte 102"/>
            <p:cNvSpPr txBox="1"/>
            <p:nvPr/>
          </p:nvSpPr>
          <p:spPr>
            <a:xfrm>
              <a:off x="1614447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774648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Groupe 132"/>
          <p:cNvGrpSpPr/>
          <p:nvPr/>
        </p:nvGrpSpPr>
        <p:grpSpPr>
          <a:xfrm>
            <a:off x="3256738" y="252369"/>
            <a:ext cx="5550770" cy="5368205"/>
            <a:chOff x="3256738" y="252369"/>
            <a:chExt cx="5550770" cy="5368205"/>
          </a:xfrm>
        </p:grpSpPr>
        <p:sp>
          <p:nvSpPr>
            <p:cNvPr id="117" name="Text Box 2"/>
            <p:cNvSpPr txBox="1">
              <a:spLocks noChangeArrowheads="1"/>
            </p:cNvSpPr>
            <p:nvPr/>
          </p:nvSpPr>
          <p:spPr bwMode="auto">
            <a:xfrm>
              <a:off x="5375286" y="252369"/>
              <a:ext cx="1533546" cy="94933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8" name="Text Box 2"/>
            <p:cNvSpPr txBox="1">
              <a:spLocks noChangeArrowheads="1"/>
            </p:cNvSpPr>
            <p:nvPr/>
          </p:nvSpPr>
          <p:spPr bwMode="auto">
            <a:xfrm>
              <a:off x="7054884" y="252369"/>
              <a:ext cx="1752624" cy="1131903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 Organe de serrage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120" name="Connecteur droit avec flèche 119"/>
            <p:cNvCxnSpPr/>
            <p:nvPr/>
          </p:nvCxnSpPr>
          <p:spPr>
            <a:xfrm rot="5400000" flipH="1" flipV="1">
              <a:off x="2746350" y="5108598"/>
              <a:ext cx="1022364" cy="1588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/>
            <p:nvPr/>
          </p:nvCxnSpPr>
          <p:spPr>
            <a:xfrm rot="5400000" flipH="1" flipV="1">
              <a:off x="5777723" y="5107804"/>
              <a:ext cx="1022364" cy="1588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Bouton d'action : Retour 121">
            <a:hlinkClick r:id="rId4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7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70" decel="100000"/>
                                        <p:tgtEl>
                                          <p:spTgt spid="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12</a:t>
            </a:fld>
            <a:endParaRPr kumimoji="0"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2" name="Image 51" descr="Contacts plan et cylindri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85900"/>
            <a:ext cx="7315200" cy="5372100"/>
          </a:xfrm>
          <a:prstGeom prst="rect">
            <a:avLst/>
          </a:prstGeom>
        </p:spPr>
      </p:pic>
      <p:grpSp>
        <p:nvGrpSpPr>
          <p:cNvPr id="153" name="Groupe 152"/>
          <p:cNvGrpSpPr/>
          <p:nvPr/>
        </p:nvGrpSpPr>
        <p:grpSpPr>
          <a:xfrm>
            <a:off x="190439" y="398421"/>
            <a:ext cx="2957554" cy="1789137"/>
            <a:chOff x="190439" y="398421"/>
            <a:chExt cx="2957554" cy="1789137"/>
          </a:xfrm>
        </p:grpSpPr>
        <p:sp>
          <p:nvSpPr>
            <p:cNvPr id="60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98585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à partir de 2 surfaces planes et une surface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cylindrique de contact</a:t>
              </a:r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782523" y="4597416"/>
            <a:ext cx="965088" cy="1713784"/>
            <a:chOff x="782523" y="4597416"/>
            <a:chExt cx="965088" cy="1713784"/>
          </a:xfrm>
        </p:grpSpPr>
        <p:sp>
          <p:nvSpPr>
            <p:cNvPr id="90" name="ZoneTexte 89"/>
            <p:cNvSpPr txBox="1"/>
            <p:nvPr/>
          </p:nvSpPr>
          <p:spPr>
            <a:xfrm>
              <a:off x="790398" y="459741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782523" y="525385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798273" y="591109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153927" y="4962546"/>
            <a:ext cx="584208" cy="1643085"/>
            <a:chOff x="125289" y="4962546"/>
            <a:chExt cx="584208" cy="1643085"/>
          </a:xfrm>
        </p:grpSpPr>
        <p:grpSp>
          <p:nvGrpSpPr>
            <p:cNvPr id="104" name="Groupe 71"/>
            <p:cNvGrpSpPr/>
            <p:nvPr/>
          </p:nvGrpSpPr>
          <p:grpSpPr>
            <a:xfrm>
              <a:off x="125289" y="4962546"/>
              <a:ext cx="584208" cy="328617"/>
              <a:chOff x="1139778" y="6057936"/>
              <a:chExt cx="584208" cy="328617"/>
            </a:xfrm>
          </p:grpSpPr>
          <p:cxnSp>
            <p:nvCxnSpPr>
              <p:cNvPr id="105" name="Connecteur droit 104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e 72"/>
            <p:cNvGrpSpPr/>
            <p:nvPr/>
          </p:nvGrpSpPr>
          <p:grpSpPr>
            <a:xfrm>
              <a:off x="125289" y="5656293"/>
              <a:ext cx="584208" cy="328617"/>
              <a:chOff x="1139778" y="6057936"/>
              <a:chExt cx="584208" cy="328617"/>
            </a:xfrm>
          </p:grpSpPr>
          <p:cxnSp>
            <p:nvCxnSpPr>
              <p:cNvPr id="108" name="Connecteur droit 107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e 75"/>
            <p:cNvGrpSpPr/>
            <p:nvPr/>
          </p:nvGrpSpPr>
          <p:grpSpPr>
            <a:xfrm>
              <a:off x="125289" y="6277014"/>
              <a:ext cx="584208" cy="328617"/>
              <a:chOff x="1139778" y="6057936"/>
              <a:chExt cx="584208" cy="328617"/>
            </a:xfrm>
          </p:grpSpPr>
          <p:cxnSp>
            <p:nvCxnSpPr>
              <p:cNvPr id="111" name="Connecteur droit 110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ZoneTexte 120"/>
          <p:cNvSpPr txBox="1"/>
          <p:nvPr/>
        </p:nvSpPr>
        <p:spPr>
          <a:xfrm>
            <a:off x="1658835" y="5911884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chemeClr val="bg1"/>
                </a:solidFill>
              </a:rPr>
              <a:t>Ry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pSp>
        <p:nvGrpSpPr>
          <p:cNvPr id="122" name="Groupe 89"/>
          <p:cNvGrpSpPr/>
          <p:nvPr/>
        </p:nvGrpSpPr>
        <p:grpSpPr>
          <a:xfrm>
            <a:off x="1833525" y="5984910"/>
            <a:ext cx="584208" cy="328617"/>
            <a:chOff x="1139778" y="6057936"/>
            <a:chExt cx="584208" cy="328617"/>
          </a:xfrm>
        </p:grpSpPr>
        <p:cxnSp>
          <p:nvCxnSpPr>
            <p:cNvPr id="123" name="Connecteur droit 122"/>
            <p:cNvCxnSpPr/>
            <p:nvPr/>
          </p:nvCxnSpPr>
          <p:spPr>
            <a:xfrm flipV="1">
              <a:off x="1139778" y="6057936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>
              <a:off x="1176291" y="6057936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e 156"/>
          <p:cNvGrpSpPr/>
          <p:nvPr/>
        </p:nvGrpSpPr>
        <p:grpSpPr>
          <a:xfrm>
            <a:off x="-65151" y="4014001"/>
            <a:ext cx="2848014" cy="2737681"/>
            <a:chOff x="-65151" y="4014001"/>
            <a:chExt cx="2848014" cy="2737681"/>
          </a:xfrm>
        </p:grpSpPr>
        <p:cxnSp>
          <p:nvCxnSpPr>
            <p:cNvPr id="80" name="Connecteur droit 79"/>
            <p:cNvCxnSpPr/>
            <p:nvPr/>
          </p:nvCxnSpPr>
          <p:spPr>
            <a:xfrm rot="5400000">
              <a:off x="-556885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7875" y="4487083"/>
              <a:ext cx="2701962" cy="7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81"/>
            <p:cNvSpPr txBox="1"/>
            <p:nvPr/>
          </p:nvSpPr>
          <p:spPr>
            <a:xfrm>
              <a:off x="-65151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-57276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-57276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-65151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0" name="ZoneTexte 99"/>
            <p:cNvSpPr txBox="1"/>
            <p:nvPr/>
          </p:nvSpPr>
          <p:spPr>
            <a:xfrm>
              <a:off x="-49401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-49401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3" name="ZoneTexte 102"/>
            <p:cNvSpPr txBox="1"/>
            <p:nvPr/>
          </p:nvSpPr>
          <p:spPr>
            <a:xfrm>
              <a:off x="-57276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9" name="Connecteur droit 118"/>
            <p:cNvCxnSpPr/>
            <p:nvPr/>
          </p:nvCxnSpPr>
          <p:spPr>
            <a:xfrm rot="5400000">
              <a:off x="311552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ZoneTexte 119"/>
            <p:cNvSpPr txBox="1"/>
            <p:nvPr/>
          </p:nvSpPr>
          <p:spPr>
            <a:xfrm>
              <a:off x="1614447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774648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4" name="Groupe 153"/>
          <p:cNvGrpSpPr/>
          <p:nvPr/>
        </p:nvGrpSpPr>
        <p:grpSpPr>
          <a:xfrm>
            <a:off x="1760499" y="2333610"/>
            <a:ext cx="6061158" cy="2095978"/>
            <a:chOff x="1760499" y="2333610"/>
            <a:chExt cx="6061158" cy="2095978"/>
          </a:xfrm>
        </p:grpSpPr>
        <p:cxnSp>
          <p:nvCxnSpPr>
            <p:cNvPr id="68" name="Connecteur droit 67"/>
            <p:cNvCxnSpPr/>
            <p:nvPr/>
          </p:nvCxnSpPr>
          <p:spPr>
            <a:xfrm>
              <a:off x="3294045" y="4414851"/>
              <a:ext cx="1131903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>
              <a:off x="6689754" y="4428000"/>
              <a:ext cx="1131903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 Box 2"/>
            <p:cNvSpPr txBox="1">
              <a:spLocks noChangeArrowheads="1"/>
            </p:cNvSpPr>
            <p:nvPr/>
          </p:nvSpPr>
          <p:spPr bwMode="auto">
            <a:xfrm>
              <a:off x="1760499" y="2333610"/>
              <a:ext cx="1241443" cy="511181"/>
            </a:xfrm>
            <a:prstGeom prst="wedgeRectCallout">
              <a:avLst>
                <a:gd name="adj1" fmla="val 90817"/>
                <a:gd name="adj2" fmla="val 302159"/>
              </a:avLst>
            </a:pr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5" name="Groupe 154"/>
          <p:cNvGrpSpPr/>
          <p:nvPr/>
        </p:nvGrpSpPr>
        <p:grpSpPr>
          <a:xfrm>
            <a:off x="446031" y="2333610"/>
            <a:ext cx="7339113" cy="2204491"/>
            <a:chOff x="446031" y="2333610"/>
            <a:chExt cx="7339113" cy="2204491"/>
          </a:xfrm>
        </p:grpSpPr>
        <p:cxnSp>
          <p:nvCxnSpPr>
            <p:cNvPr id="69" name="Connecteur droit 68"/>
            <p:cNvCxnSpPr/>
            <p:nvPr/>
          </p:nvCxnSpPr>
          <p:spPr>
            <a:xfrm flipV="1">
              <a:off x="3294045" y="4487877"/>
              <a:ext cx="1204929" cy="1212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/>
            <p:nvPr/>
          </p:nvCxnSpPr>
          <p:spPr>
            <a:xfrm>
              <a:off x="6616728" y="4524390"/>
              <a:ext cx="1168416" cy="1371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 Box 2"/>
            <p:cNvSpPr txBox="1">
              <a:spLocks noChangeArrowheads="1"/>
            </p:cNvSpPr>
            <p:nvPr/>
          </p:nvSpPr>
          <p:spPr bwMode="auto">
            <a:xfrm>
              <a:off x="446031" y="2333610"/>
              <a:ext cx="1204929" cy="474669"/>
            </a:xfrm>
            <a:prstGeom prst="wedgeRectCallout">
              <a:avLst>
                <a:gd name="adj1" fmla="val 164422"/>
                <a:gd name="adj2" fmla="val 355841"/>
              </a:avLst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plan2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0" name="Groupe 159"/>
          <p:cNvGrpSpPr/>
          <p:nvPr/>
        </p:nvGrpSpPr>
        <p:grpSpPr>
          <a:xfrm>
            <a:off x="4389435" y="2370123"/>
            <a:ext cx="4235508" cy="2044726"/>
            <a:chOff x="4389435" y="2370123"/>
            <a:chExt cx="4235508" cy="2044726"/>
          </a:xfrm>
        </p:grpSpPr>
        <p:cxnSp>
          <p:nvCxnSpPr>
            <p:cNvPr id="128" name="Connecteur droit 127"/>
            <p:cNvCxnSpPr/>
            <p:nvPr/>
          </p:nvCxnSpPr>
          <p:spPr>
            <a:xfrm rot="5400000">
              <a:off x="4262434" y="4249748"/>
              <a:ext cx="255589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rot="5400000">
              <a:off x="6634191" y="4286261"/>
              <a:ext cx="255589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 Box 2"/>
            <p:cNvSpPr txBox="1">
              <a:spLocks noChangeArrowheads="1"/>
            </p:cNvSpPr>
            <p:nvPr/>
          </p:nvSpPr>
          <p:spPr bwMode="auto">
            <a:xfrm>
              <a:off x="7383500" y="2370123"/>
              <a:ext cx="1241443" cy="511181"/>
            </a:xfrm>
            <a:prstGeom prst="wedgeRectCallout">
              <a:avLst>
                <a:gd name="adj1" fmla="val -86178"/>
                <a:gd name="adj2" fmla="val 246092"/>
              </a:avLst>
            </a:pr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cyl1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1" name="Groupe 160"/>
          <p:cNvGrpSpPr/>
          <p:nvPr/>
        </p:nvGrpSpPr>
        <p:grpSpPr>
          <a:xfrm>
            <a:off x="4498974" y="2370123"/>
            <a:ext cx="2774987" cy="2155062"/>
            <a:chOff x="4498974" y="2370123"/>
            <a:chExt cx="2774987" cy="2155062"/>
          </a:xfrm>
        </p:grpSpPr>
        <p:cxnSp>
          <p:nvCxnSpPr>
            <p:cNvPr id="129" name="Connecteur droit 128"/>
            <p:cNvCxnSpPr/>
            <p:nvPr/>
          </p:nvCxnSpPr>
          <p:spPr>
            <a:xfrm rot="5400000">
              <a:off x="4318999" y="4342826"/>
              <a:ext cx="361540" cy="15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rot="5400000">
              <a:off x="6488932" y="4360082"/>
              <a:ext cx="328619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 Box 2"/>
            <p:cNvSpPr txBox="1">
              <a:spLocks noChangeArrowheads="1"/>
            </p:cNvSpPr>
            <p:nvPr/>
          </p:nvSpPr>
          <p:spPr bwMode="auto">
            <a:xfrm>
              <a:off x="6069032" y="2370123"/>
              <a:ext cx="1204929" cy="474669"/>
            </a:xfrm>
            <a:prstGeom prst="wedgeRectCallout">
              <a:avLst>
                <a:gd name="adj1" fmla="val -11140"/>
                <a:gd name="adj2" fmla="val 263834"/>
              </a:avLst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cyl2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58" name="Groupe 157"/>
          <p:cNvGrpSpPr/>
          <p:nvPr/>
        </p:nvGrpSpPr>
        <p:grpSpPr>
          <a:xfrm>
            <a:off x="993726" y="4633929"/>
            <a:ext cx="584208" cy="985851"/>
            <a:chOff x="993726" y="4633929"/>
            <a:chExt cx="584208" cy="985851"/>
          </a:xfrm>
        </p:grpSpPr>
        <p:grpSp>
          <p:nvGrpSpPr>
            <p:cNvPr id="141" name="Groupe 71"/>
            <p:cNvGrpSpPr/>
            <p:nvPr/>
          </p:nvGrpSpPr>
          <p:grpSpPr>
            <a:xfrm>
              <a:off x="993726" y="4633929"/>
              <a:ext cx="584208" cy="328617"/>
              <a:chOff x="1139778" y="6057936"/>
              <a:chExt cx="584208" cy="328617"/>
            </a:xfrm>
          </p:grpSpPr>
          <p:cxnSp>
            <p:nvCxnSpPr>
              <p:cNvPr id="142" name="Connecteur droit 141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Connecteur droit 142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" name="Groupe 71"/>
            <p:cNvGrpSpPr/>
            <p:nvPr/>
          </p:nvGrpSpPr>
          <p:grpSpPr>
            <a:xfrm>
              <a:off x="993726" y="5291163"/>
              <a:ext cx="584208" cy="328617"/>
              <a:chOff x="1139778" y="6057936"/>
              <a:chExt cx="584208" cy="328617"/>
            </a:xfrm>
          </p:grpSpPr>
          <p:cxnSp>
            <p:nvCxnSpPr>
              <p:cNvPr id="145" name="Connecteur droit 144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Connecteur droit 145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7" name="Text Box 2"/>
          <p:cNvSpPr txBox="1">
            <a:spLocks noChangeArrowheads="1"/>
          </p:cNvSpPr>
          <p:nvPr/>
        </p:nvSpPr>
        <p:spPr bwMode="auto">
          <a:xfrm>
            <a:off x="3476610" y="179343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2" name="Groupe 161"/>
          <p:cNvGrpSpPr/>
          <p:nvPr/>
        </p:nvGrpSpPr>
        <p:grpSpPr>
          <a:xfrm>
            <a:off x="5484825" y="179342"/>
            <a:ext cx="1387494" cy="1387496"/>
            <a:chOff x="5484825" y="179342"/>
            <a:chExt cx="1387494" cy="1387496"/>
          </a:xfrm>
        </p:grpSpPr>
        <p:sp>
          <p:nvSpPr>
            <p:cNvPr id="148" name="Text Box 2"/>
            <p:cNvSpPr txBox="1">
              <a:spLocks noChangeArrowheads="1"/>
            </p:cNvSpPr>
            <p:nvPr/>
          </p:nvSpPr>
          <p:spPr bwMode="auto">
            <a:xfrm>
              <a:off x="5484825" y="179342"/>
              <a:ext cx="1387494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par obstacle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49" name="Text Box 2"/>
            <p:cNvSpPr txBox="1">
              <a:spLocks noChangeArrowheads="1"/>
            </p:cNvSpPr>
            <p:nvPr/>
          </p:nvSpPr>
          <p:spPr bwMode="auto">
            <a:xfrm>
              <a:off x="5776930" y="1055656"/>
              <a:ext cx="876312" cy="511182"/>
            </a:xfrm>
            <a:prstGeom prst="wedgeRectCallout">
              <a:avLst>
                <a:gd name="adj1" fmla="val -231022"/>
                <a:gd name="adj2" fmla="val 462558"/>
              </a:avLst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3" name="Groupe 162"/>
          <p:cNvGrpSpPr/>
          <p:nvPr/>
        </p:nvGrpSpPr>
        <p:grpSpPr>
          <a:xfrm>
            <a:off x="7127910" y="179342"/>
            <a:ext cx="1533546" cy="1387495"/>
            <a:chOff x="7127910" y="179342"/>
            <a:chExt cx="1533546" cy="1387495"/>
          </a:xfrm>
        </p:grpSpPr>
        <p:sp>
          <p:nvSpPr>
            <p:cNvPr id="150" name="Text Box 2"/>
            <p:cNvSpPr txBox="1">
              <a:spLocks noChangeArrowheads="1"/>
            </p:cNvSpPr>
            <p:nvPr/>
          </p:nvSpPr>
          <p:spPr bwMode="auto">
            <a:xfrm>
              <a:off x="7127910" y="179342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51" name="Text Box 2"/>
            <p:cNvSpPr txBox="1">
              <a:spLocks noChangeArrowheads="1"/>
            </p:cNvSpPr>
            <p:nvPr/>
          </p:nvSpPr>
          <p:spPr bwMode="auto">
            <a:xfrm>
              <a:off x="7346988" y="1055656"/>
              <a:ext cx="1168416" cy="511181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Ecrou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52" name="Bouton d'action : Retour 151">
            <a:hlinkClick r:id="rId4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13</a:t>
            </a:fld>
            <a:endParaRPr kumimoji="0" lang="fr-FR"/>
          </a:p>
        </p:txBody>
      </p:sp>
      <p:pic>
        <p:nvPicPr>
          <p:cNvPr id="29" name="Image 28" descr="Contacts plan et cylindrique +p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485900"/>
            <a:ext cx="7315200" cy="5372100"/>
          </a:xfrm>
          <a:prstGeom prst="rect">
            <a:avLst/>
          </a:prstGeom>
        </p:spPr>
      </p:pic>
      <p:sp>
        <p:nvSpPr>
          <p:cNvPr id="31" name="Bouton d'action : Retour 30">
            <a:hlinkClick r:id="rId4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8" name="Groupe 87"/>
          <p:cNvGrpSpPr/>
          <p:nvPr/>
        </p:nvGrpSpPr>
        <p:grpSpPr>
          <a:xfrm>
            <a:off x="190439" y="398421"/>
            <a:ext cx="3322684" cy="1789137"/>
            <a:chOff x="190439" y="398421"/>
            <a:chExt cx="3322684" cy="1789137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3322684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0439" y="1201707"/>
              <a:ext cx="3322683" cy="98585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à partir de 2 surfaces planes et une surface cylindrique + pied de positionnement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5" name="Groupe 84"/>
          <p:cNvGrpSpPr/>
          <p:nvPr/>
        </p:nvGrpSpPr>
        <p:grpSpPr>
          <a:xfrm>
            <a:off x="1760499" y="2406637"/>
            <a:ext cx="6483411" cy="2008215"/>
            <a:chOff x="1760499" y="2406637"/>
            <a:chExt cx="6483411" cy="2008215"/>
          </a:xfrm>
        </p:grpSpPr>
        <p:cxnSp>
          <p:nvCxnSpPr>
            <p:cNvPr id="13" name="Connecteur droit 12"/>
            <p:cNvCxnSpPr/>
            <p:nvPr/>
          </p:nvCxnSpPr>
          <p:spPr>
            <a:xfrm flipV="1">
              <a:off x="2892402" y="4414851"/>
              <a:ext cx="1131903" cy="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 flipV="1">
              <a:off x="7127910" y="4378338"/>
              <a:ext cx="1116000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1760499" y="2406637"/>
              <a:ext cx="1241443" cy="511181"/>
            </a:xfrm>
            <a:prstGeom prst="wedgeRectCallout">
              <a:avLst>
                <a:gd name="adj1" fmla="val 101811"/>
                <a:gd name="adj2" fmla="val 278130"/>
              </a:avLst>
            </a:pr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446031" y="2406636"/>
            <a:ext cx="7777269" cy="2082829"/>
            <a:chOff x="446031" y="2406636"/>
            <a:chExt cx="7777269" cy="2082829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2892402" y="4487877"/>
              <a:ext cx="109539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7127910" y="4451364"/>
              <a:ext cx="109539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446031" y="2406636"/>
              <a:ext cx="1204929" cy="474669"/>
            </a:xfrm>
            <a:prstGeom prst="wedgeRectCallout">
              <a:avLst>
                <a:gd name="adj1" fmla="val 138371"/>
                <a:gd name="adj2" fmla="val 321338"/>
              </a:avLst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plan2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4024305" y="4341825"/>
            <a:ext cx="3067091" cy="2227292"/>
            <a:chOff x="4024305" y="4341825"/>
            <a:chExt cx="3067091" cy="2227292"/>
          </a:xfrm>
        </p:grpSpPr>
        <p:cxnSp>
          <p:nvCxnSpPr>
            <p:cNvPr id="22" name="Connecteur droit 21"/>
            <p:cNvCxnSpPr/>
            <p:nvPr/>
          </p:nvCxnSpPr>
          <p:spPr>
            <a:xfrm rot="5400000">
              <a:off x="3845099" y="4557545"/>
              <a:ext cx="360000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>
              <a:off x="6910602" y="4521031"/>
              <a:ext cx="360000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5119695" y="6094449"/>
              <a:ext cx="1241443" cy="474668"/>
            </a:xfrm>
            <a:prstGeom prst="wedgeRectCallout">
              <a:avLst>
                <a:gd name="adj1" fmla="val 88619"/>
                <a:gd name="adj2" fmla="val -343739"/>
              </a:avLst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cyl1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3949689" y="4451365"/>
            <a:ext cx="3725916" cy="2117753"/>
            <a:chOff x="3949689" y="4451365"/>
            <a:chExt cx="3725916" cy="2117753"/>
          </a:xfrm>
        </p:grpSpPr>
        <p:cxnSp>
          <p:nvCxnSpPr>
            <p:cNvPr id="26" name="Connecteur droit 25"/>
            <p:cNvCxnSpPr/>
            <p:nvPr/>
          </p:nvCxnSpPr>
          <p:spPr>
            <a:xfrm rot="5400000">
              <a:off x="3806484" y="4631083"/>
              <a:ext cx="288000" cy="15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5400000">
              <a:off x="7021217" y="4594571"/>
              <a:ext cx="2880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6470676" y="6094449"/>
              <a:ext cx="1204929" cy="474669"/>
            </a:xfrm>
            <a:prstGeom prst="wedgeRectCallout">
              <a:avLst>
                <a:gd name="adj1" fmla="val 10380"/>
                <a:gd name="adj2" fmla="val -291082"/>
              </a:avLst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cyl2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5192721" y="179343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3622662" y="179343"/>
            <a:ext cx="1387494" cy="1606572"/>
            <a:chOff x="5484825" y="179342"/>
            <a:chExt cx="1387494" cy="1606572"/>
          </a:xfrm>
        </p:grpSpPr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5484825" y="179342"/>
              <a:ext cx="1387494" cy="91282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ied de positionnement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5776930" y="1274732"/>
              <a:ext cx="876312" cy="511182"/>
            </a:xfrm>
            <a:prstGeom prst="wedgeRectCallout">
              <a:avLst>
                <a:gd name="adj1" fmla="val 346777"/>
                <a:gd name="adj2" fmla="val 499936"/>
              </a:avLst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7127910" y="179342"/>
            <a:ext cx="1533546" cy="1387495"/>
            <a:chOff x="7127910" y="179342"/>
            <a:chExt cx="1533546" cy="1387495"/>
          </a:xfrm>
        </p:grpSpPr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7127910" y="179342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7346988" y="1055656"/>
              <a:ext cx="1168416" cy="511181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Vis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782523" y="4597416"/>
            <a:ext cx="965088" cy="1713784"/>
            <a:chOff x="782523" y="4597416"/>
            <a:chExt cx="965088" cy="1713784"/>
          </a:xfrm>
        </p:grpSpPr>
        <p:sp>
          <p:nvSpPr>
            <p:cNvPr id="48" name="ZoneTexte 47"/>
            <p:cNvSpPr txBox="1"/>
            <p:nvPr/>
          </p:nvSpPr>
          <p:spPr>
            <a:xfrm>
              <a:off x="790398" y="459741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782523" y="525385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98273" y="591109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153927" y="4962546"/>
            <a:ext cx="584208" cy="1643085"/>
            <a:chOff x="125289" y="4962546"/>
            <a:chExt cx="584208" cy="1643085"/>
          </a:xfrm>
        </p:grpSpPr>
        <p:grpSp>
          <p:nvGrpSpPr>
            <p:cNvPr id="52" name="Groupe 71"/>
            <p:cNvGrpSpPr/>
            <p:nvPr/>
          </p:nvGrpSpPr>
          <p:grpSpPr>
            <a:xfrm>
              <a:off x="125289" y="4962546"/>
              <a:ext cx="584208" cy="328617"/>
              <a:chOff x="1139778" y="6057936"/>
              <a:chExt cx="584208" cy="328617"/>
            </a:xfrm>
          </p:grpSpPr>
          <p:cxnSp>
            <p:nvCxnSpPr>
              <p:cNvPr id="59" name="Connecteur droit 58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e 72"/>
            <p:cNvGrpSpPr/>
            <p:nvPr/>
          </p:nvGrpSpPr>
          <p:grpSpPr>
            <a:xfrm>
              <a:off x="125289" y="5656293"/>
              <a:ext cx="584208" cy="328617"/>
              <a:chOff x="1139778" y="6057936"/>
              <a:chExt cx="584208" cy="328617"/>
            </a:xfrm>
          </p:grpSpPr>
          <p:cxnSp>
            <p:nvCxnSpPr>
              <p:cNvPr id="57" name="Connecteur droit 56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e 75"/>
            <p:cNvGrpSpPr/>
            <p:nvPr/>
          </p:nvGrpSpPr>
          <p:grpSpPr>
            <a:xfrm>
              <a:off x="125289" y="6277014"/>
              <a:ext cx="584208" cy="328617"/>
              <a:chOff x="1139778" y="6057936"/>
              <a:chExt cx="584208" cy="328617"/>
            </a:xfrm>
          </p:grpSpPr>
          <p:cxnSp>
            <p:nvCxnSpPr>
              <p:cNvPr id="55" name="Connecteur droit 54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ZoneTexte 60"/>
          <p:cNvSpPr txBox="1"/>
          <p:nvPr/>
        </p:nvSpPr>
        <p:spPr>
          <a:xfrm>
            <a:off x="1658835" y="5911884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chemeClr val="bg1"/>
                </a:solidFill>
              </a:rPr>
              <a:t>Ry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pSp>
        <p:nvGrpSpPr>
          <p:cNvPr id="62" name="Groupe 89"/>
          <p:cNvGrpSpPr/>
          <p:nvPr/>
        </p:nvGrpSpPr>
        <p:grpSpPr>
          <a:xfrm>
            <a:off x="1833525" y="5984910"/>
            <a:ext cx="584208" cy="328617"/>
            <a:chOff x="1139778" y="6057936"/>
            <a:chExt cx="584208" cy="328617"/>
          </a:xfrm>
        </p:grpSpPr>
        <p:cxnSp>
          <p:nvCxnSpPr>
            <p:cNvPr id="63" name="Connecteur droit 62"/>
            <p:cNvCxnSpPr/>
            <p:nvPr/>
          </p:nvCxnSpPr>
          <p:spPr>
            <a:xfrm flipV="1">
              <a:off x="1139778" y="6057936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1176291" y="6057936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-65151" y="4014001"/>
            <a:ext cx="2848014" cy="2737681"/>
            <a:chOff x="-65151" y="4014001"/>
            <a:chExt cx="2848014" cy="2737681"/>
          </a:xfrm>
        </p:grpSpPr>
        <p:cxnSp>
          <p:nvCxnSpPr>
            <p:cNvPr id="66" name="Connecteur droit 65"/>
            <p:cNvCxnSpPr/>
            <p:nvPr/>
          </p:nvCxnSpPr>
          <p:spPr>
            <a:xfrm rot="5400000">
              <a:off x="-556885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7875" y="4487083"/>
              <a:ext cx="2701962" cy="7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ZoneTexte 67"/>
            <p:cNvSpPr txBox="1"/>
            <p:nvPr/>
          </p:nvSpPr>
          <p:spPr>
            <a:xfrm>
              <a:off x="-65151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-57276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-57276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-65151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-49401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-49401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-57276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5" name="Connecteur droit 74"/>
            <p:cNvCxnSpPr/>
            <p:nvPr/>
          </p:nvCxnSpPr>
          <p:spPr>
            <a:xfrm rot="5400000">
              <a:off x="311552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ZoneTexte 75"/>
            <p:cNvSpPr txBox="1"/>
            <p:nvPr/>
          </p:nvSpPr>
          <p:spPr>
            <a:xfrm>
              <a:off x="1614447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774648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993726" y="4633929"/>
            <a:ext cx="584208" cy="985851"/>
            <a:chOff x="993726" y="4633929"/>
            <a:chExt cx="584208" cy="985851"/>
          </a:xfrm>
        </p:grpSpPr>
        <p:grpSp>
          <p:nvGrpSpPr>
            <p:cNvPr id="79" name="Groupe 71"/>
            <p:cNvGrpSpPr/>
            <p:nvPr/>
          </p:nvGrpSpPr>
          <p:grpSpPr>
            <a:xfrm>
              <a:off x="993726" y="4633929"/>
              <a:ext cx="584208" cy="328617"/>
              <a:chOff x="1139778" y="6057936"/>
              <a:chExt cx="584208" cy="328617"/>
            </a:xfrm>
          </p:grpSpPr>
          <p:cxnSp>
            <p:nvCxnSpPr>
              <p:cNvPr id="83" name="Connecteur droit 82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e 71"/>
            <p:cNvGrpSpPr/>
            <p:nvPr/>
          </p:nvGrpSpPr>
          <p:grpSpPr>
            <a:xfrm>
              <a:off x="993726" y="5291163"/>
              <a:ext cx="584208" cy="328617"/>
              <a:chOff x="1139778" y="6057936"/>
              <a:chExt cx="584208" cy="328617"/>
            </a:xfrm>
          </p:grpSpPr>
          <p:cxnSp>
            <p:nvCxnSpPr>
              <p:cNvPr id="81" name="Connecteur droit 80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70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770" decel="100000"/>
                                        <p:tgtEl>
                                          <p:spTgt spid="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77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1828800" y="1165194"/>
            <a:ext cx="7315200" cy="5692806"/>
            <a:chOff x="1828800" y="1165194"/>
            <a:chExt cx="7315200" cy="5692806"/>
          </a:xfrm>
        </p:grpSpPr>
        <p:pic>
          <p:nvPicPr>
            <p:cNvPr id="6" name="Image 5" descr="Tampon tangent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1165194"/>
              <a:ext cx="7315200" cy="5692806"/>
            </a:xfrm>
            <a:prstGeom prst="rect">
              <a:avLst/>
            </a:prstGeom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9092" y="1968480"/>
              <a:ext cx="1504908" cy="154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9" name="Groupe 8"/>
          <p:cNvGrpSpPr/>
          <p:nvPr/>
        </p:nvGrpSpPr>
        <p:grpSpPr>
          <a:xfrm>
            <a:off x="190439" y="398421"/>
            <a:ext cx="2957554" cy="1789137"/>
            <a:chOff x="190439" y="398421"/>
            <a:chExt cx="2957554" cy="1789137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98585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partir de surfaces de contact cylindriques de révolution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73005" y="2370124"/>
            <a:ext cx="5403924" cy="2628935"/>
            <a:chOff x="373005" y="2370124"/>
            <a:chExt cx="5403924" cy="2628935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373005" y="2370124"/>
              <a:ext cx="1241443" cy="511181"/>
            </a:xfrm>
            <a:prstGeom prst="wedgeRectCallout">
              <a:avLst>
                <a:gd name="adj1" fmla="val 219441"/>
                <a:gd name="adj2" fmla="val 256771"/>
              </a:avLst>
            </a:prstGeom>
            <a:noFill/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cyl1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41741" y="3282948"/>
              <a:ext cx="1935188" cy="1716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Groupe 22"/>
          <p:cNvGrpSpPr/>
          <p:nvPr/>
        </p:nvGrpSpPr>
        <p:grpSpPr>
          <a:xfrm>
            <a:off x="1723986" y="2370123"/>
            <a:ext cx="3906891" cy="2519397"/>
            <a:chOff x="1723986" y="2370123"/>
            <a:chExt cx="3906891" cy="251939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1279" y="3355974"/>
              <a:ext cx="1679598" cy="1533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723986" y="2370123"/>
              <a:ext cx="1241443" cy="511181"/>
            </a:xfrm>
            <a:prstGeom prst="wedgeRectCallout">
              <a:avLst>
                <a:gd name="adj1" fmla="val 132593"/>
                <a:gd name="adj2" fmla="val 182015"/>
              </a:avLst>
            </a:prstGeom>
            <a:noFill/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cyl6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409518" y="4341825"/>
            <a:ext cx="584208" cy="1679598"/>
            <a:chOff x="153927" y="4633929"/>
            <a:chExt cx="584208" cy="1679598"/>
          </a:xfrm>
        </p:grpSpPr>
        <p:grpSp>
          <p:nvGrpSpPr>
            <p:cNvPr id="39" name="Groupe 71"/>
            <p:cNvGrpSpPr/>
            <p:nvPr/>
          </p:nvGrpSpPr>
          <p:grpSpPr>
            <a:xfrm>
              <a:off x="153927" y="4633929"/>
              <a:ext cx="584208" cy="328617"/>
              <a:chOff x="1139778" y="6057936"/>
              <a:chExt cx="584208" cy="328617"/>
            </a:xfrm>
          </p:grpSpPr>
          <p:cxnSp>
            <p:nvCxnSpPr>
              <p:cNvPr id="47" name="Connecteur droit 46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e 72"/>
            <p:cNvGrpSpPr/>
            <p:nvPr/>
          </p:nvGrpSpPr>
          <p:grpSpPr>
            <a:xfrm>
              <a:off x="153927" y="4962546"/>
              <a:ext cx="584208" cy="328617"/>
              <a:chOff x="1139778" y="6057936"/>
              <a:chExt cx="584208" cy="328617"/>
            </a:xfrm>
          </p:grpSpPr>
          <p:cxnSp>
            <p:nvCxnSpPr>
              <p:cNvPr id="45" name="Connecteur droit 44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e 75"/>
            <p:cNvGrpSpPr/>
            <p:nvPr/>
          </p:nvGrpSpPr>
          <p:grpSpPr>
            <a:xfrm>
              <a:off x="153927" y="5619780"/>
              <a:ext cx="584208" cy="328617"/>
              <a:chOff x="1139778" y="6057936"/>
              <a:chExt cx="584208" cy="328617"/>
            </a:xfrm>
          </p:grpSpPr>
          <p:cxnSp>
            <p:nvCxnSpPr>
              <p:cNvPr id="43" name="Connecteur droit 42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75"/>
            <p:cNvGrpSpPr/>
            <p:nvPr/>
          </p:nvGrpSpPr>
          <p:grpSpPr>
            <a:xfrm>
              <a:off x="153927" y="5984910"/>
              <a:ext cx="584208" cy="328617"/>
              <a:chOff x="1139778" y="6057936"/>
              <a:chExt cx="584208" cy="328617"/>
            </a:xfrm>
          </p:grpSpPr>
          <p:cxnSp>
            <p:nvCxnSpPr>
              <p:cNvPr id="50" name="Connecteur droit 49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e 53"/>
          <p:cNvGrpSpPr/>
          <p:nvPr/>
        </p:nvGrpSpPr>
        <p:grpSpPr>
          <a:xfrm>
            <a:off x="957213" y="4926033"/>
            <a:ext cx="949338" cy="1385961"/>
            <a:chOff x="774648" y="5254650"/>
            <a:chExt cx="949338" cy="1385961"/>
          </a:xfrm>
        </p:grpSpPr>
        <p:sp>
          <p:nvSpPr>
            <p:cNvPr id="52" name="ZoneTexte 51"/>
            <p:cNvSpPr txBox="1"/>
            <p:nvPr/>
          </p:nvSpPr>
          <p:spPr>
            <a:xfrm>
              <a:off x="774648" y="525465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774648" y="624050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3586150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1176291" y="215856"/>
            <a:ext cx="7558190" cy="6097671"/>
            <a:chOff x="1176291" y="215856"/>
            <a:chExt cx="7558190" cy="6097671"/>
          </a:xfrm>
        </p:grpSpPr>
        <p:grpSp>
          <p:nvGrpSpPr>
            <p:cNvPr id="56" name="Groupe 55"/>
            <p:cNvGrpSpPr/>
            <p:nvPr/>
          </p:nvGrpSpPr>
          <p:grpSpPr>
            <a:xfrm>
              <a:off x="5630877" y="215856"/>
              <a:ext cx="3103604" cy="803286"/>
              <a:chOff x="5557851" y="215856"/>
              <a:chExt cx="3103604" cy="803286"/>
            </a:xfrm>
          </p:grpSpPr>
          <p:sp>
            <p:nvSpPr>
              <p:cNvPr id="57" name="Text Box 2"/>
              <p:cNvSpPr txBox="1">
                <a:spLocks noChangeArrowheads="1"/>
              </p:cNvSpPr>
              <p:nvPr/>
            </p:nvSpPr>
            <p:spPr bwMode="auto">
              <a:xfrm>
                <a:off x="5557851" y="215856"/>
                <a:ext cx="1533546" cy="766773"/>
              </a:xfrm>
              <a:prstGeom prst="rect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FFFFFF"/>
                  </a:gs>
                </a:gsLst>
                <a:lin ang="2700000" scaled="1"/>
              </a:gradFill>
              <a:ln w="38100" cmpd="dbl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b="1" dirty="0" smtClean="0">
                    <a:ln w="17780" cmpd="sng">
                      <a:noFill/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P</a:t>
                </a:r>
                <a:r>
                  <a:rPr b="1" smtClean="0">
                    <a:ln w="17780" cmpd="sng">
                      <a:noFill/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ar adhérence</a:t>
                </a:r>
                <a:endParaRPr b="1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58" name="Text Box 2"/>
              <p:cNvSpPr txBox="1">
                <a:spLocks noChangeArrowheads="1"/>
              </p:cNvSpPr>
              <p:nvPr/>
            </p:nvSpPr>
            <p:spPr bwMode="auto">
              <a:xfrm>
                <a:off x="7237448" y="215856"/>
                <a:ext cx="1424007" cy="803286"/>
              </a:xfrm>
              <a:prstGeom prst="rect">
                <a:avLst/>
              </a:prstGeom>
              <a:noFill/>
              <a:ln w="57150" cmpd="sng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C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Tampons tg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grpSp>
          <p:nvGrpSpPr>
            <p:cNvPr id="84" name="Groupe 83"/>
            <p:cNvGrpSpPr/>
            <p:nvPr/>
          </p:nvGrpSpPr>
          <p:grpSpPr>
            <a:xfrm>
              <a:off x="1176291" y="4962546"/>
              <a:ext cx="584208" cy="1350981"/>
              <a:chOff x="1176291" y="4962546"/>
              <a:chExt cx="584208" cy="1350981"/>
            </a:xfrm>
          </p:grpSpPr>
          <p:grpSp>
            <p:nvGrpSpPr>
              <p:cNvPr id="63" name="Groupe 75"/>
              <p:cNvGrpSpPr/>
              <p:nvPr/>
            </p:nvGrpSpPr>
            <p:grpSpPr>
              <a:xfrm>
                <a:off x="1176291" y="4962546"/>
                <a:ext cx="584208" cy="328617"/>
                <a:chOff x="1139778" y="6057936"/>
                <a:chExt cx="584208" cy="328617"/>
              </a:xfrm>
            </p:grpSpPr>
            <p:cxnSp>
              <p:nvCxnSpPr>
                <p:cNvPr id="67" name="Connecteur droit 66"/>
                <p:cNvCxnSpPr/>
                <p:nvPr/>
              </p:nvCxnSpPr>
              <p:spPr>
                <a:xfrm flipV="1">
                  <a:off x="1139778" y="6057936"/>
                  <a:ext cx="547695" cy="328617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necteur droit 67"/>
                <p:cNvCxnSpPr/>
                <p:nvPr/>
              </p:nvCxnSpPr>
              <p:spPr>
                <a:xfrm>
                  <a:off x="1176291" y="6057936"/>
                  <a:ext cx="547695" cy="328617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e 75"/>
              <p:cNvGrpSpPr/>
              <p:nvPr/>
            </p:nvGrpSpPr>
            <p:grpSpPr>
              <a:xfrm>
                <a:off x="1176291" y="5984910"/>
                <a:ext cx="584208" cy="328617"/>
                <a:chOff x="1139778" y="6057936"/>
                <a:chExt cx="584208" cy="328617"/>
              </a:xfrm>
            </p:grpSpPr>
            <p:cxnSp>
              <p:nvCxnSpPr>
                <p:cNvPr id="65" name="Connecteur droit 64"/>
                <p:cNvCxnSpPr/>
                <p:nvPr/>
              </p:nvCxnSpPr>
              <p:spPr>
                <a:xfrm flipV="1">
                  <a:off x="1139778" y="6057936"/>
                  <a:ext cx="547695" cy="328617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cteur droit 65"/>
                <p:cNvCxnSpPr/>
                <p:nvPr/>
              </p:nvCxnSpPr>
              <p:spPr>
                <a:xfrm>
                  <a:off x="1176291" y="6057936"/>
                  <a:ext cx="547695" cy="328617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Groupe 72"/>
          <p:cNvGrpSpPr/>
          <p:nvPr/>
        </p:nvGrpSpPr>
        <p:grpSpPr>
          <a:xfrm>
            <a:off x="219078" y="3684591"/>
            <a:ext cx="2089116" cy="2737681"/>
            <a:chOff x="219078" y="3684591"/>
            <a:chExt cx="2089116" cy="2737681"/>
          </a:xfrm>
        </p:grpSpPr>
        <p:cxnSp>
          <p:nvCxnSpPr>
            <p:cNvPr id="74" name="Connecteur droit 73"/>
            <p:cNvCxnSpPr/>
            <p:nvPr/>
          </p:nvCxnSpPr>
          <p:spPr>
            <a:xfrm rot="5400000">
              <a:off x="-229062" y="505263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/>
            <p:cNvCxnSpPr/>
            <p:nvPr/>
          </p:nvCxnSpPr>
          <p:spPr>
            <a:xfrm>
              <a:off x="292104" y="4157673"/>
              <a:ext cx="190655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ZoneTexte 75"/>
            <p:cNvSpPr txBox="1"/>
            <p:nvPr/>
          </p:nvSpPr>
          <p:spPr>
            <a:xfrm>
              <a:off x="219078" y="372105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139778" y="371951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ZoneTexte 77"/>
            <p:cNvSpPr txBox="1"/>
            <p:nvPr/>
          </p:nvSpPr>
          <p:spPr>
            <a:xfrm>
              <a:off x="226953" y="426874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226953" y="459736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19078" y="492597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234828" y="525459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234828" y="558321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ZoneTexte 82"/>
            <p:cNvSpPr txBox="1"/>
            <p:nvPr/>
          </p:nvSpPr>
          <p:spPr>
            <a:xfrm>
              <a:off x="226953" y="591183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14</a:t>
            </a:fld>
            <a:endParaRPr kumimoji="0" lang="fr-FR"/>
          </a:p>
        </p:txBody>
      </p:sp>
      <p:sp>
        <p:nvSpPr>
          <p:cNvPr id="8" name="Bouton d'action : Retour 7">
            <a:hlinkClick r:id="rId7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2" name="Groupe 51"/>
          <p:cNvGrpSpPr/>
          <p:nvPr/>
        </p:nvGrpSpPr>
        <p:grpSpPr>
          <a:xfrm>
            <a:off x="2426782" y="1019142"/>
            <a:ext cx="7950785" cy="5838858"/>
            <a:chOff x="2426782" y="1019142"/>
            <a:chExt cx="7950785" cy="5838858"/>
          </a:xfrm>
        </p:grpSpPr>
        <p:pic>
          <p:nvPicPr>
            <p:cNvPr id="8" name="Image 7" descr="Contacts cylindrique et pl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6782" y="1019142"/>
              <a:ext cx="7950785" cy="5838858"/>
            </a:xfrm>
            <a:prstGeom prst="rect">
              <a:avLst/>
            </a:prstGeom>
          </p:spPr>
        </p:pic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9092" y="3246435"/>
              <a:ext cx="1504908" cy="154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e 6"/>
          <p:cNvGrpSpPr/>
          <p:nvPr/>
        </p:nvGrpSpPr>
        <p:grpSpPr>
          <a:xfrm>
            <a:off x="190439" y="398421"/>
            <a:ext cx="2957554" cy="2117754"/>
            <a:chOff x="190439" y="398421"/>
            <a:chExt cx="2957554" cy="2117754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131446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partir de surfaces de contact cylindriques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révolution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surface plane associée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263466" y="2735253"/>
            <a:ext cx="7302601" cy="2008215"/>
            <a:chOff x="263466" y="2735253"/>
            <a:chExt cx="7302601" cy="2008215"/>
          </a:xfrm>
        </p:grpSpPr>
        <p:cxnSp>
          <p:nvCxnSpPr>
            <p:cNvPr id="28" name="Connecteur droit 27"/>
            <p:cNvCxnSpPr/>
            <p:nvPr/>
          </p:nvCxnSpPr>
          <p:spPr>
            <a:xfrm flipV="1">
              <a:off x="5229234" y="4706955"/>
              <a:ext cx="2336832" cy="3651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rot="10800000">
              <a:off x="5265748" y="3611565"/>
              <a:ext cx="2300319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cyl4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614447" y="2735253"/>
            <a:ext cx="5988132" cy="2081241"/>
            <a:chOff x="263466" y="2735253"/>
            <a:chExt cx="5988132" cy="2081241"/>
          </a:xfrm>
        </p:grpSpPr>
        <p:cxnSp>
          <p:nvCxnSpPr>
            <p:cNvPr id="37" name="Connecteur droit 36"/>
            <p:cNvCxnSpPr/>
            <p:nvPr/>
          </p:nvCxnSpPr>
          <p:spPr>
            <a:xfrm flipV="1">
              <a:off x="3914766" y="4779981"/>
              <a:ext cx="2336832" cy="3651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10800000">
              <a:off x="3914766" y="3538540"/>
              <a:ext cx="2300319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cyl3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63466" y="3940182"/>
            <a:ext cx="2848014" cy="2737681"/>
            <a:chOff x="-65151" y="4014001"/>
            <a:chExt cx="2848014" cy="2737681"/>
          </a:xfrm>
        </p:grpSpPr>
        <p:cxnSp>
          <p:nvCxnSpPr>
            <p:cNvPr id="14" name="Connecteur droit 13"/>
            <p:cNvCxnSpPr/>
            <p:nvPr/>
          </p:nvCxnSpPr>
          <p:spPr>
            <a:xfrm rot="5400000">
              <a:off x="-556885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7875" y="4487083"/>
              <a:ext cx="2701962" cy="7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-65151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-57276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-57276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-65151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49401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-49401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57276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4" name="Connecteur droit 23"/>
            <p:cNvCxnSpPr/>
            <p:nvPr/>
          </p:nvCxnSpPr>
          <p:spPr>
            <a:xfrm rot="5400000">
              <a:off x="311552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1614447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774648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409518" y="4926033"/>
            <a:ext cx="620721" cy="1643085"/>
            <a:chOff x="409518" y="4926033"/>
            <a:chExt cx="620721" cy="1643085"/>
          </a:xfrm>
        </p:grpSpPr>
        <p:grpSp>
          <p:nvGrpSpPr>
            <p:cNvPr id="42" name="Groupe 71"/>
            <p:cNvGrpSpPr/>
            <p:nvPr/>
          </p:nvGrpSpPr>
          <p:grpSpPr>
            <a:xfrm>
              <a:off x="409518" y="4926033"/>
              <a:ext cx="584208" cy="328617"/>
              <a:chOff x="1139778" y="6057936"/>
              <a:chExt cx="584208" cy="328617"/>
            </a:xfrm>
          </p:grpSpPr>
          <p:cxnSp>
            <p:nvCxnSpPr>
              <p:cNvPr id="49" name="Connecteur droit 48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e 72"/>
            <p:cNvGrpSpPr/>
            <p:nvPr/>
          </p:nvGrpSpPr>
          <p:grpSpPr>
            <a:xfrm>
              <a:off x="409518" y="5291163"/>
              <a:ext cx="584208" cy="328617"/>
              <a:chOff x="1139778" y="6057936"/>
              <a:chExt cx="584208" cy="328617"/>
            </a:xfrm>
          </p:grpSpPr>
          <p:cxnSp>
            <p:nvCxnSpPr>
              <p:cNvPr id="47" name="Connecteur droit 46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e 75"/>
            <p:cNvGrpSpPr/>
            <p:nvPr/>
          </p:nvGrpSpPr>
          <p:grpSpPr>
            <a:xfrm>
              <a:off x="409518" y="5911884"/>
              <a:ext cx="584208" cy="328617"/>
              <a:chOff x="1139778" y="6057936"/>
              <a:chExt cx="584208" cy="328617"/>
            </a:xfrm>
          </p:grpSpPr>
          <p:cxnSp>
            <p:nvCxnSpPr>
              <p:cNvPr id="45" name="Connecteur droit 44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e 75"/>
            <p:cNvGrpSpPr/>
            <p:nvPr/>
          </p:nvGrpSpPr>
          <p:grpSpPr>
            <a:xfrm>
              <a:off x="446031" y="6240501"/>
              <a:ext cx="584208" cy="328617"/>
              <a:chOff x="1139778" y="6057936"/>
              <a:chExt cx="584208" cy="328617"/>
            </a:xfrm>
          </p:grpSpPr>
          <p:cxnSp>
            <p:nvCxnSpPr>
              <p:cNvPr id="54" name="Connecteur droit 53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e 100"/>
          <p:cNvGrpSpPr/>
          <p:nvPr/>
        </p:nvGrpSpPr>
        <p:grpSpPr>
          <a:xfrm>
            <a:off x="1103265" y="4524390"/>
            <a:ext cx="949338" cy="1385961"/>
            <a:chOff x="1103265" y="4524390"/>
            <a:chExt cx="949338" cy="1385961"/>
          </a:xfrm>
        </p:grpSpPr>
        <p:sp>
          <p:nvSpPr>
            <p:cNvPr id="57" name="ZoneTexte 56"/>
            <p:cNvSpPr txBox="1"/>
            <p:nvPr/>
          </p:nvSpPr>
          <p:spPr>
            <a:xfrm>
              <a:off x="1103265" y="452439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1103265" y="551024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263466" y="3319461"/>
            <a:ext cx="7375627" cy="1643087"/>
            <a:chOff x="263466" y="2735253"/>
            <a:chExt cx="7375627" cy="1643087"/>
          </a:xfrm>
        </p:grpSpPr>
        <p:cxnSp>
          <p:nvCxnSpPr>
            <p:cNvPr id="61" name="Connecteur droit 60"/>
            <p:cNvCxnSpPr/>
            <p:nvPr/>
          </p:nvCxnSpPr>
          <p:spPr>
            <a:xfrm rot="5400000" flipH="1" flipV="1">
              <a:off x="6817550" y="3556796"/>
              <a:ext cx="1643086" cy="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1650960" y="3319461"/>
            <a:ext cx="5915107" cy="1716111"/>
            <a:chOff x="263466" y="2735253"/>
            <a:chExt cx="5915107" cy="1716111"/>
          </a:xfrm>
        </p:grpSpPr>
        <p:cxnSp>
          <p:nvCxnSpPr>
            <p:cNvPr id="67" name="Connecteur droit 66"/>
            <p:cNvCxnSpPr/>
            <p:nvPr/>
          </p:nvCxnSpPr>
          <p:spPr>
            <a:xfrm rot="16200000" flipV="1">
              <a:off x="6050777" y="4323568"/>
              <a:ext cx="255591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 rot="5400000" flipH="1" flipV="1">
              <a:off x="6049980" y="2863843"/>
              <a:ext cx="257181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6" name="Groupe 71"/>
          <p:cNvGrpSpPr/>
          <p:nvPr/>
        </p:nvGrpSpPr>
        <p:grpSpPr>
          <a:xfrm>
            <a:off x="1285830" y="4597416"/>
            <a:ext cx="584208" cy="328617"/>
            <a:chOff x="1139778" y="6057936"/>
            <a:chExt cx="584208" cy="328617"/>
          </a:xfrm>
        </p:grpSpPr>
        <p:cxnSp>
          <p:nvCxnSpPr>
            <p:cNvPr id="86" name="Connecteur droit 85"/>
            <p:cNvCxnSpPr/>
            <p:nvPr/>
          </p:nvCxnSpPr>
          <p:spPr>
            <a:xfrm flipV="1">
              <a:off x="1139778" y="6057936"/>
              <a:ext cx="547695" cy="3286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1176291" y="6057936"/>
              <a:ext cx="547695" cy="32861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ZoneTexte 87"/>
          <p:cNvSpPr txBox="1"/>
          <p:nvPr/>
        </p:nvSpPr>
        <p:spPr>
          <a:xfrm>
            <a:off x="1943064" y="5510241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chemeClr val="bg1"/>
                </a:solidFill>
              </a:rPr>
              <a:t>Rx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3586150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1" name="Groupe 55"/>
          <p:cNvGrpSpPr/>
          <p:nvPr/>
        </p:nvGrpSpPr>
        <p:grpSpPr>
          <a:xfrm>
            <a:off x="5630877" y="215856"/>
            <a:ext cx="3103604" cy="803286"/>
            <a:chOff x="5557851" y="215856"/>
            <a:chExt cx="3103604" cy="803286"/>
          </a:xfrm>
        </p:grpSpPr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5557851" y="215856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00" name="Text Box 2"/>
            <p:cNvSpPr txBox="1">
              <a:spLocks noChangeArrowheads="1"/>
            </p:cNvSpPr>
            <p:nvPr/>
          </p:nvSpPr>
          <p:spPr bwMode="auto">
            <a:xfrm>
              <a:off x="7237448" y="215856"/>
              <a:ext cx="1424007" cy="803286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Vis + rondelle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4" name="Groupe 103"/>
          <p:cNvGrpSpPr/>
          <p:nvPr/>
        </p:nvGrpSpPr>
        <p:grpSpPr>
          <a:xfrm>
            <a:off x="2089116" y="5583267"/>
            <a:ext cx="584208" cy="328617"/>
            <a:chOff x="1176291" y="5984910"/>
            <a:chExt cx="584208" cy="328617"/>
          </a:xfrm>
        </p:grpSpPr>
        <p:cxnSp>
          <p:nvCxnSpPr>
            <p:cNvPr id="102" name="Connecteur droit 101"/>
            <p:cNvCxnSpPr/>
            <p:nvPr/>
          </p:nvCxnSpPr>
          <p:spPr>
            <a:xfrm flipV="1">
              <a:off x="1176291" y="5984910"/>
              <a:ext cx="547695" cy="32861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/>
            <p:cNvCxnSpPr/>
            <p:nvPr/>
          </p:nvCxnSpPr>
          <p:spPr>
            <a:xfrm>
              <a:off x="1212804" y="5984910"/>
              <a:ext cx="547695" cy="32861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15</a:t>
            </a:fld>
            <a:endParaRPr kumimoji="0" lang="fr-FR"/>
          </a:p>
        </p:txBody>
      </p:sp>
      <p:sp>
        <p:nvSpPr>
          <p:cNvPr id="10" name="Bouton d'action : Retour 9">
            <a:hlinkClick r:id="rId5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16</a:t>
            </a:fld>
            <a:endParaRPr kumimoji="0" lang="fr-FR"/>
          </a:p>
        </p:txBody>
      </p:sp>
      <p:sp>
        <p:nvSpPr>
          <p:cNvPr id="10" name="Bouton d'action : Retour 9">
            <a:hlinkClick r:id="rId3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2222568" y="836577"/>
            <a:ext cx="7315200" cy="6021423"/>
            <a:chOff x="2222568" y="836577"/>
            <a:chExt cx="7315200" cy="6021423"/>
          </a:xfrm>
        </p:grpSpPr>
        <p:grpSp>
          <p:nvGrpSpPr>
            <p:cNvPr id="9" name="Groupe 8"/>
            <p:cNvGrpSpPr/>
            <p:nvPr/>
          </p:nvGrpSpPr>
          <p:grpSpPr>
            <a:xfrm>
              <a:off x="2222568" y="836577"/>
              <a:ext cx="7315200" cy="6021423"/>
              <a:chOff x="2697237" y="1485900"/>
              <a:chExt cx="7315200" cy="6021423"/>
            </a:xfrm>
          </p:grpSpPr>
          <p:pic>
            <p:nvPicPr>
              <p:cNvPr id="6" name="Image 5" descr="Contacts cylindrique et plans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7237" y="1485900"/>
                <a:ext cx="7315200" cy="5372100"/>
              </a:xfrm>
              <a:prstGeom prst="rect">
                <a:avLst/>
              </a:prstGeom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89456" y="5966152"/>
                <a:ext cx="1504908" cy="1541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grayscl/>
            </a:blip>
            <a:srcRect/>
            <a:stretch>
              <a:fillRect/>
            </a:stretch>
          </p:blipFill>
          <p:spPr bwMode="auto">
            <a:xfrm>
              <a:off x="7393574" y="3319462"/>
              <a:ext cx="1480665" cy="2044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e 10"/>
          <p:cNvGrpSpPr/>
          <p:nvPr/>
        </p:nvGrpSpPr>
        <p:grpSpPr>
          <a:xfrm>
            <a:off x="190439" y="398421"/>
            <a:ext cx="2957554" cy="2117754"/>
            <a:chOff x="190439" y="398421"/>
            <a:chExt cx="2957554" cy="2117754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131446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partir de surfaces de contact cylindriques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révolution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2 surfaces planes associées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263466" y="2662227"/>
            <a:ext cx="8544041" cy="2409858"/>
            <a:chOff x="263466" y="2662227"/>
            <a:chExt cx="8544041" cy="2409858"/>
          </a:xfrm>
        </p:grpSpPr>
        <p:grpSp>
          <p:nvGrpSpPr>
            <p:cNvPr id="21" name="Groupe 20"/>
            <p:cNvGrpSpPr/>
            <p:nvPr/>
          </p:nvGrpSpPr>
          <p:grpSpPr>
            <a:xfrm>
              <a:off x="263466" y="2662227"/>
              <a:ext cx="5805567" cy="2228881"/>
              <a:chOff x="263466" y="2662227"/>
              <a:chExt cx="5805567" cy="2228881"/>
            </a:xfrm>
          </p:grpSpPr>
          <p:cxnSp>
            <p:nvCxnSpPr>
              <p:cNvPr id="22" name="Connecteur droit 21"/>
              <p:cNvCxnSpPr/>
              <p:nvPr/>
            </p:nvCxnSpPr>
            <p:spPr>
              <a:xfrm>
                <a:off x="4937130" y="4889520"/>
                <a:ext cx="1131903" cy="1588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2"/>
              <p:cNvSpPr txBox="1">
                <a:spLocks noChangeArrowheads="1"/>
              </p:cNvSpPr>
              <p:nvPr/>
            </p:nvSpPr>
            <p:spPr bwMode="auto">
              <a:xfrm>
                <a:off x="263466" y="2662227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yl35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56526" y="3684591"/>
              <a:ext cx="1350981" cy="1387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Groupe 31"/>
          <p:cNvGrpSpPr/>
          <p:nvPr/>
        </p:nvGrpSpPr>
        <p:grpSpPr>
          <a:xfrm>
            <a:off x="190440" y="4233080"/>
            <a:ext cx="2921040" cy="2737681"/>
            <a:chOff x="-65151" y="4014001"/>
            <a:chExt cx="2921040" cy="2737681"/>
          </a:xfrm>
        </p:grpSpPr>
        <p:cxnSp>
          <p:nvCxnSpPr>
            <p:cNvPr id="33" name="Connecteur droit 32"/>
            <p:cNvCxnSpPr/>
            <p:nvPr/>
          </p:nvCxnSpPr>
          <p:spPr>
            <a:xfrm rot="5400000">
              <a:off x="-556885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7875" y="4487083"/>
              <a:ext cx="2701962" cy="7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-65151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-57276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-57276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-65151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-49401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-49401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-57276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Connecteur droit 42"/>
            <p:cNvCxnSpPr/>
            <p:nvPr/>
          </p:nvCxnSpPr>
          <p:spPr>
            <a:xfrm rot="5400000">
              <a:off x="311552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/>
            <p:cNvSpPr txBox="1"/>
            <p:nvPr/>
          </p:nvSpPr>
          <p:spPr>
            <a:xfrm>
              <a:off x="1687473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774648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1723986" y="2662227"/>
            <a:ext cx="7114014" cy="2377773"/>
            <a:chOff x="1723986" y="2662227"/>
            <a:chExt cx="7114014" cy="2377773"/>
          </a:xfrm>
        </p:grpSpPr>
        <p:grpSp>
          <p:nvGrpSpPr>
            <p:cNvPr id="47" name="Groupe 20"/>
            <p:cNvGrpSpPr/>
            <p:nvPr/>
          </p:nvGrpSpPr>
          <p:grpSpPr>
            <a:xfrm>
              <a:off x="1723986" y="2662227"/>
              <a:ext cx="4345047" cy="2163361"/>
              <a:chOff x="1571586" y="2509827"/>
              <a:chExt cx="4345047" cy="2163361"/>
            </a:xfrm>
          </p:grpSpPr>
          <p:cxnSp>
            <p:nvCxnSpPr>
              <p:cNvPr id="49" name="Connecteur droit 48"/>
              <p:cNvCxnSpPr/>
              <p:nvPr/>
            </p:nvCxnSpPr>
            <p:spPr>
              <a:xfrm>
                <a:off x="4784730" y="4671600"/>
                <a:ext cx="1131903" cy="158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2"/>
              <p:cNvSpPr txBox="1">
                <a:spLocks noChangeArrowheads="1"/>
              </p:cNvSpPr>
              <p:nvPr/>
            </p:nvSpPr>
            <p:spPr bwMode="auto">
              <a:xfrm>
                <a:off x="1571586" y="2509827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yl30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70000" y="3600000"/>
              <a:ext cx="1368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2" name="Groupe 51"/>
          <p:cNvGrpSpPr/>
          <p:nvPr/>
        </p:nvGrpSpPr>
        <p:grpSpPr>
          <a:xfrm>
            <a:off x="336492" y="5218931"/>
            <a:ext cx="620721" cy="1643085"/>
            <a:chOff x="409518" y="4926033"/>
            <a:chExt cx="620721" cy="1643085"/>
          </a:xfrm>
        </p:grpSpPr>
        <p:grpSp>
          <p:nvGrpSpPr>
            <p:cNvPr id="53" name="Groupe 71"/>
            <p:cNvGrpSpPr/>
            <p:nvPr/>
          </p:nvGrpSpPr>
          <p:grpSpPr>
            <a:xfrm>
              <a:off x="409518" y="4926033"/>
              <a:ext cx="584208" cy="328617"/>
              <a:chOff x="1139778" y="6057936"/>
              <a:chExt cx="584208" cy="328617"/>
            </a:xfrm>
          </p:grpSpPr>
          <p:cxnSp>
            <p:nvCxnSpPr>
              <p:cNvPr id="63" name="Connecteur droit 62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e 72"/>
            <p:cNvGrpSpPr/>
            <p:nvPr/>
          </p:nvGrpSpPr>
          <p:grpSpPr>
            <a:xfrm>
              <a:off x="409518" y="5291163"/>
              <a:ext cx="584208" cy="328617"/>
              <a:chOff x="1139778" y="6057936"/>
              <a:chExt cx="584208" cy="328617"/>
            </a:xfrm>
          </p:grpSpPr>
          <p:cxnSp>
            <p:nvCxnSpPr>
              <p:cNvPr id="61" name="Connecteur droit 60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e 75"/>
            <p:cNvGrpSpPr/>
            <p:nvPr/>
          </p:nvGrpSpPr>
          <p:grpSpPr>
            <a:xfrm>
              <a:off x="409518" y="5911884"/>
              <a:ext cx="584208" cy="328617"/>
              <a:chOff x="1139778" y="6057936"/>
              <a:chExt cx="584208" cy="328617"/>
            </a:xfrm>
          </p:grpSpPr>
          <p:cxnSp>
            <p:nvCxnSpPr>
              <p:cNvPr id="59" name="Connecteur droit 58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e 75"/>
            <p:cNvGrpSpPr/>
            <p:nvPr/>
          </p:nvGrpSpPr>
          <p:grpSpPr>
            <a:xfrm>
              <a:off x="446031" y="6240501"/>
              <a:ext cx="584208" cy="328617"/>
              <a:chOff x="1139778" y="6057936"/>
              <a:chExt cx="584208" cy="328617"/>
            </a:xfrm>
          </p:grpSpPr>
          <p:cxnSp>
            <p:nvCxnSpPr>
              <p:cNvPr id="57" name="Connecteur droit 56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e 64"/>
          <p:cNvGrpSpPr/>
          <p:nvPr/>
        </p:nvGrpSpPr>
        <p:grpSpPr>
          <a:xfrm>
            <a:off x="1030239" y="4817288"/>
            <a:ext cx="949338" cy="1385961"/>
            <a:chOff x="1103265" y="4524390"/>
            <a:chExt cx="949338" cy="1385961"/>
          </a:xfrm>
        </p:grpSpPr>
        <p:sp>
          <p:nvSpPr>
            <p:cNvPr id="66" name="ZoneTexte 65"/>
            <p:cNvSpPr txBox="1"/>
            <p:nvPr/>
          </p:nvSpPr>
          <p:spPr>
            <a:xfrm>
              <a:off x="1103265" y="452439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1103265" y="551024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e 71"/>
          <p:cNvGrpSpPr/>
          <p:nvPr/>
        </p:nvGrpSpPr>
        <p:grpSpPr>
          <a:xfrm>
            <a:off x="1212804" y="4890314"/>
            <a:ext cx="584208" cy="328617"/>
            <a:chOff x="1139778" y="6057936"/>
            <a:chExt cx="584208" cy="328617"/>
          </a:xfrm>
        </p:grpSpPr>
        <p:cxnSp>
          <p:nvCxnSpPr>
            <p:cNvPr id="69" name="Connecteur droit 68"/>
            <p:cNvCxnSpPr/>
            <p:nvPr/>
          </p:nvCxnSpPr>
          <p:spPr>
            <a:xfrm flipV="1">
              <a:off x="1139778" y="6057936"/>
              <a:ext cx="547695" cy="3286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/>
            <p:nvPr/>
          </p:nvCxnSpPr>
          <p:spPr>
            <a:xfrm>
              <a:off x="1176291" y="6057936"/>
              <a:ext cx="547695" cy="32861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263466" y="3209922"/>
            <a:ext cx="5878592" cy="1898676"/>
            <a:chOff x="263466" y="2625714"/>
            <a:chExt cx="5878592" cy="1898676"/>
          </a:xfrm>
        </p:grpSpPr>
        <p:cxnSp>
          <p:nvCxnSpPr>
            <p:cNvPr id="72" name="Connecteur droit 71"/>
            <p:cNvCxnSpPr/>
            <p:nvPr/>
          </p:nvCxnSpPr>
          <p:spPr>
            <a:xfrm rot="16200000" flipV="1">
              <a:off x="5411798" y="3794129"/>
              <a:ext cx="1460520" cy="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 Box 2"/>
            <p:cNvSpPr txBox="1">
              <a:spLocks noChangeArrowheads="1"/>
            </p:cNvSpPr>
            <p:nvPr/>
          </p:nvSpPr>
          <p:spPr bwMode="auto">
            <a:xfrm>
              <a:off x="263466" y="2625714"/>
              <a:ext cx="1350981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b="1" dirty="0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lan35a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1723986" y="3209922"/>
            <a:ext cx="4346635" cy="2044728"/>
            <a:chOff x="263467" y="2625714"/>
            <a:chExt cx="4346635" cy="2044728"/>
          </a:xfrm>
        </p:grpSpPr>
        <p:cxnSp>
          <p:nvCxnSpPr>
            <p:cNvPr id="76" name="Connecteur droit 75"/>
            <p:cNvCxnSpPr/>
            <p:nvPr/>
          </p:nvCxnSpPr>
          <p:spPr>
            <a:xfrm rot="5400000" flipH="1" flipV="1">
              <a:off x="4390229" y="4450569"/>
              <a:ext cx="438158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/>
            <p:cNvCxnSpPr/>
            <p:nvPr/>
          </p:nvCxnSpPr>
          <p:spPr>
            <a:xfrm rot="16200000" flipV="1">
              <a:off x="4425951" y="3063869"/>
              <a:ext cx="365129" cy="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 Box 2"/>
            <p:cNvSpPr txBox="1">
              <a:spLocks noChangeArrowheads="1"/>
            </p:cNvSpPr>
            <p:nvPr/>
          </p:nvSpPr>
          <p:spPr bwMode="auto">
            <a:xfrm>
              <a:off x="263467" y="2625714"/>
              <a:ext cx="1350981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30a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263466" y="3757618"/>
            <a:ext cx="7741550" cy="474668"/>
            <a:chOff x="80900" y="2954333"/>
            <a:chExt cx="7741550" cy="474668"/>
          </a:xfrm>
        </p:grpSpPr>
        <p:cxnSp>
          <p:nvCxnSpPr>
            <p:cNvPr id="84" name="Connecteur droit 83"/>
            <p:cNvCxnSpPr/>
            <p:nvPr/>
          </p:nvCxnSpPr>
          <p:spPr>
            <a:xfrm rot="5400000" flipH="1" flipV="1">
              <a:off x="7693861" y="3155153"/>
              <a:ext cx="255590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80900" y="2954333"/>
              <a:ext cx="1350981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b="1" dirty="0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lan35b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1723986" y="3575052"/>
            <a:ext cx="6280237" cy="657234"/>
            <a:chOff x="111067" y="2838444"/>
            <a:chExt cx="6280237" cy="657234"/>
          </a:xfrm>
        </p:grpSpPr>
        <p:cxnSp>
          <p:nvCxnSpPr>
            <p:cNvPr id="89" name="Connecteur droit 88"/>
            <p:cNvCxnSpPr/>
            <p:nvPr/>
          </p:nvCxnSpPr>
          <p:spPr>
            <a:xfrm rot="16200000" flipV="1">
              <a:off x="6281765" y="2947982"/>
              <a:ext cx="219078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2"/>
            <p:cNvSpPr txBox="1">
              <a:spLocks noChangeArrowheads="1"/>
            </p:cNvSpPr>
            <p:nvPr/>
          </p:nvSpPr>
          <p:spPr bwMode="auto">
            <a:xfrm>
              <a:off x="111067" y="3021010"/>
              <a:ext cx="1350981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30b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3184506" y="3575053"/>
            <a:ext cx="4894330" cy="657233"/>
            <a:chOff x="111068" y="2838445"/>
            <a:chExt cx="4894330" cy="657233"/>
          </a:xfrm>
        </p:grpSpPr>
        <p:cxnSp>
          <p:nvCxnSpPr>
            <p:cNvPr id="93" name="Connecteur droit 92"/>
            <p:cNvCxnSpPr/>
            <p:nvPr/>
          </p:nvCxnSpPr>
          <p:spPr>
            <a:xfrm rot="5400000" flipH="1" flipV="1">
              <a:off x="4749014" y="3093242"/>
              <a:ext cx="511182" cy="158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 Box 2"/>
            <p:cNvSpPr txBox="1">
              <a:spLocks noChangeArrowheads="1"/>
            </p:cNvSpPr>
            <p:nvPr/>
          </p:nvSpPr>
          <p:spPr bwMode="auto">
            <a:xfrm>
              <a:off x="111068" y="3021010"/>
              <a:ext cx="1241442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34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2016090" y="5875371"/>
            <a:ext cx="584208" cy="328617"/>
            <a:chOff x="1176291" y="5984910"/>
            <a:chExt cx="584208" cy="328617"/>
          </a:xfrm>
        </p:grpSpPr>
        <p:cxnSp>
          <p:nvCxnSpPr>
            <p:cNvPr id="98" name="Connecteur droit 97"/>
            <p:cNvCxnSpPr/>
            <p:nvPr/>
          </p:nvCxnSpPr>
          <p:spPr>
            <a:xfrm flipV="1">
              <a:off x="1176291" y="5984910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1212804" y="5984910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ZoneTexte 99"/>
          <p:cNvSpPr txBox="1"/>
          <p:nvPr/>
        </p:nvSpPr>
        <p:spPr>
          <a:xfrm>
            <a:off x="1833525" y="5802345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chemeClr val="bg1"/>
                </a:solidFill>
              </a:rPr>
              <a:t>Rx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01" name="Text Box 2"/>
          <p:cNvSpPr txBox="1">
            <a:spLocks noChangeArrowheads="1"/>
          </p:cNvSpPr>
          <p:nvPr/>
        </p:nvSpPr>
        <p:spPr bwMode="auto">
          <a:xfrm>
            <a:off x="3586150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" name="Groupe 55"/>
          <p:cNvGrpSpPr/>
          <p:nvPr/>
        </p:nvGrpSpPr>
        <p:grpSpPr>
          <a:xfrm>
            <a:off x="5630877" y="215856"/>
            <a:ext cx="3103604" cy="803286"/>
            <a:chOff x="5557851" y="215856"/>
            <a:chExt cx="3103604" cy="803286"/>
          </a:xfrm>
        </p:grpSpPr>
        <p:sp>
          <p:nvSpPr>
            <p:cNvPr id="103" name="Text Box 2"/>
            <p:cNvSpPr txBox="1">
              <a:spLocks noChangeArrowheads="1"/>
            </p:cNvSpPr>
            <p:nvPr/>
          </p:nvSpPr>
          <p:spPr bwMode="auto">
            <a:xfrm>
              <a:off x="5557851" y="215856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04" name="Text Box 2"/>
            <p:cNvSpPr txBox="1">
              <a:spLocks noChangeArrowheads="1"/>
            </p:cNvSpPr>
            <p:nvPr/>
          </p:nvSpPr>
          <p:spPr bwMode="auto">
            <a:xfrm>
              <a:off x="7237448" y="215856"/>
              <a:ext cx="1424007" cy="803286"/>
            </a:xfrm>
            <a:prstGeom prst="rect">
              <a:avLst/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Ecrou + rondelle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2222568" y="1485900"/>
            <a:ext cx="7315200" cy="5372100"/>
            <a:chOff x="1828800" y="1485900"/>
            <a:chExt cx="7315200" cy="5372100"/>
          </a:xfrm>
        </p:grpSpPr>
        <p:pic>
          <p:nvPicPr>
            <p:cNvPr id="8" name="Image 7" descr="Contacts cylindriques perpendiculair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0" y="1485900"/>
              <a:ext cx="7315200" cy="5372100"/>
            </a:xfrm>
            <a:prstGeom prst="rect">
              <a:avLst/>
            </a:prstGeom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91397" y="4305312"/>
              <a:ext cx="1504908" cy="154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Groupe 10"/>
          <p:cNvGrpSpPr/>
          <p:nvPr/>
        </p:nvGrpSpPr>
        <p:grpSpPr>
          <a:xfrm>
            <a:off x="190439" y="398421"/>
            <a:ext cx="2957554" cy="2336832"/>
            <a:chOff x="190439" y="398421"/>
            <a:chExt cx="2957554" cy="2336832"/>
          </a:xfrm>
        </p:grpSpPr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153354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partir de surfaces de contact cylindriques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révolution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surface cylindrique (perpendiculaire)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17</a:t>
            </a:fld>
            <a:endParaRPr kumimoji="0" lang="fr-FR"/>
          </a:p>
        </p:txBody>
      </p:sp>
      <p:sp>
        <p:nvSpPr>
          <p:cNvPr id="10" name="Bouton d'action : Retour 9">
            <a:hlinkClick r:id="rId5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190440" y="2844793"/>
            <a:ext cx="7558191" cy="3141705"/>
            <a:chOff x="190440" y="2844793"/>
            <a:chExt cx="7558191" cy="3141705"/>
          </a:xfrm>
        </p:grpSpPr>
        <p:grpSp>
          <p:nvGrpSpPr>
            <p:cNvPr id="17" name="Groupe 20"/>
            <p:cNvGrpSpPr/>
            <p:nvPr/>
          </p:nvGrpSpPr>
          <p:grpSpPr>
            <a:xfrm>
              <a:off x="190440" y="2844793"/>
              <a:ext cx="5221359" cy="1644672"/>
              <a:chOff x="190440" y="2844793"/>
              <a:chExt cx="5221359" cy="1644672"/>
            </a:xfrm>
          </p:grpSpPr>
          <p:cxnSp>
            <p:nvCxnSpPr>
              <p:cNvPr id="19" name="Connecteur droit 18"/>
              <p:cNvCxnSpPr/>
              <p:nvPr/>
            </p:nvCxnSpPr>
            <p:spPr>
              <a:xfrm>
                <a:off x="4170357" y="4487877"/>
                <a:ext cx="1241442" cy="1588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844793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yl1a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22" name="Connecteur droit 21"/>
            <p:cNvCxnSpPr/>
            <p:nvPr/>
          </p:nvCxnSpPr>
          <p:spPr>
            <a:xfrm>
              <a:off x="5996007" y="4486289"/>
              <a:ext cx="1752624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170357" y="5984910"/>
              <a:ext cx="1241442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6032520" y="5983322"/>
              <a:ext cx="1716111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e 27"/>
          <p:cNvGrpSpPr/>
          <p:nvPr/>
        </p:nvGrpSpPr>
        <p:grpSpPr>
          <a:xfrm>
            <a:off x="1585809" y="2844792"/>
            <a:ext cx="6162822" cy="3204796"/>
            <a:chOff x="190440" y="2700328"/>
            <a:chExt cx="6162822" cy="3204796"/>
          </a:xfrm>
        </p:grpSpPr>
        <p:grpSp>
          <p:nvGrpSpPr>
            <p:cNvPr id="29" name="Groupe 20"/>
            <p:cNvGrpSpPr/>
            <p:nvPr/>
          </p:nvGrpSpPr>
          <p:grpSpPr>
            <a:xfrm>
              <a:off x="190440" y="2700328"/>
              <a:ext cx="3825990" cy="1571647"/>
              <a:chOff x="190440" y="2700328"/>
              <a:chExt cx="3825990" cy="1571647"/>
            </a:xfrm>
          </p:grpSpPr>
          <p:cxnSp>
            <p:nvCxnSpPr>
              <p:cNvPr id="33" name="Connecteur droit 32"/>
              <p:cNvCxnSpPr/>
              <p:nvPr/>
            </p:nvCxnSpPr>
            <p:spPr>
              <a:xfrm>
                <a:off x="2774988" y="4270387"/>
                <a:ext cx="1241442" cy="158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700328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yl3a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30" name="Connecteur droit 29"/>
            <p:cNvCxnSpPr/>
            <p:nvPr/>
          </p:nvCxnSpPr>
          <p:spPr>
            <a:xfrm>
              <a:off x="4600638" y="4268799"/>
              <a:ext cx="1752624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2774988" y="5903536"/>
              <a:ext cx="1241442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637151" y="5903536"/>
              <a:ext cx="1716111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153927" y="3977489"/>
            <a:ext cx="2921040" cy="2737681"/>
            <a:chOff x="-65151" y="4014001"/>
            <a:chExt cx="2921040" cy="2737681"/>
          </a:xfrm>
        </p:grpSpPr>
        <p:cxnSp>
          <p:nvCxnSpPr>
            <p:cNvPr id="36" name="Connecteur droit 35"/>
            <p:cNvCxnSpPr/>
            <p:nvPr/>
          </p:nvCxnSpPr>
          <p:spPr>
            <a:xfrm rot="5400000">
              <a:off x="-556885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>
              <a:off x="7875" y="4487083"/>
              <a:ext cx="2701962" cy="794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-65151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-57276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-57276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-65151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-49401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-49401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-57276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>
            <a:xfrm rot="5400000">
              <a:off x="311552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1687473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774648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299979" y="4963340"/>
            <a:ext cx="620721" cy="1643085"/>
            <a:chOff x="409518" y="4926033"/>
            <a:chExt cx="620721" cy="1643085"/>
          </a:xfrm>
        </p:grpSpPr>
        <p:grpSp>
          <p:nvGrpSpPr>
            <p:cNvPr id="50" name="Groupe 71"/>
            <p:cNvGrpSpPr/>
            <p:nvPr/>
          </p:nvGrpSpPr>
          <p:grpSpPr>
            <a:xfrm>
              <a:off x="409518" y="4926033"/>
              <a:ext cx="584208" cy="328617"/>
              <a:chOff x="1139778" y="6057936"/>
              <a:chExt cx="584208" cy="328617"/>
            </a:xfrm>
          </p:grpSpPr>
          <p:cxnSp>
            <p:nvCxnSpPr>
              <p:cNvPr id="60" name="Connecteur droit 59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eur droit 60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72"/>
            <p:cNvGrpSpPr/>
            <p:nvPr/>
          </p:nvGrpSpPr>
          <p:grpSpPr>
            <a:xfrm>
              <a:off x="409518" y="5291163"/>
              <a:ext cx="584208" cy="328617"/>
              <a:chOff x="1139778" y="6057936"/>
              <a:chExt cx="584208" cy="328617"/>
            </a:xfrm>
          </p:grpSpPr>
          <p:cxnSp>
            <p:nvCxnSpPr>
              <p:cNvPr id="58" name="Connecteur droit 57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e 75"/>
            <p:cNvGrpSpPr/>
            <p:nvPr/>
          </p:nvGrpSpPr>
          <p:grpSpPr>
            <a:xfrm>
              <a:off x="409518" y="5911884"/>
              <a:ext cx="584208" cy="328617"/>
              <a:chOff x="1139778" y="6057936"/>
              <a:chExt cx="584208" cy="328617"/>
            </a:xfrm>
          </p:grpSpPr>
          <p:cxnSp>
            <p:nvCxnSpPr>
              <p:cNvPr id="56" name="Connecteur droit 55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e 75"/>
            <p:cNvGrpSpPr/>
            <p:nvPr/>
          </p:nvGrpSpPr>
          <p:grpSpPr>
            <a:xfrm>
              <a:off x="446031" y="6240501"/>
              <a:ext cx="584208" cy="328617"/>
              <a:chOff x="1139778" y="6057936"/>
              <a:chExt cx="584208" cy="328617"/>
            </a:xfrm>
          </p:grpSpPr>
          <p:cxnSp>
            <p:nvCxnSpPr>
              <p:cNvPr id="54" name="Connecteur droit 53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e 61"/>
          <p:cNvGrpSpPr/>
          <p:nvPr/>
        </p:nvGrpSpPr>
        <p:grpSpPr>
          <a:xfrm>
            <a:off x="920700" y="4561697"/>
            <a:ext cx="949338" cy="1385961"/>
            <a:chOff x="1103265" y="4524390"/>
            <a:chExt cx="949338" cy="1385961"/>
          </a:xfrm>
        </p:grpSpPr>
        <p:sp>
          <p:nvSpPr>
            <p:cNvPr id="63" name="ZoneTexte 62"/>
            <p:cNvSpPr txBox="1"/>
            <p:nvPr/>
          </p:nvSpPr>
          <p:spPr>
            <a:xfrm>
              <a:off x="1103265" y="452439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1103265" y="551024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190440" y="3427413"/>
            <a:ext cx="5878592" cy="2558293"/>
            <a:chOff x="190440" y="2844793"/>
            <a:chExt cx="5878592" cy="2558293"/>
          </a:xfrm>
        </p:grpSpPr>
        <p:grpSp>
          <p:nvGrpSpPr>
            <p:cNvPr id="69" name="Groupe 20"/>
            <p:cNvGrpSpPr/>
            <p:nvPr/>
          </p:nvGrpSpPr>
          <p:grpSpPr>
            <a:xfrm>
              <a:off x="190440" y="2844793"/>
              <a:ext cx="5149921" cy="2558293"/>
              <a:chOff x="190440" y="2844793"/>
              <a:chExt cx="5149921" cy="2558293"/>
            </a:xfrm>
          </p:grpSpPr>
          <p:cxnSp>
            <p:nvCxnSpPr>
              <p:cNvPr id="73" name="Connecteur droit 72"/>
              <p:cNvCxnSpPr/>
              <p:nvPr/>
            </p:nvCxnSpPr>
            <p:spPr>
              <a:xfrm rot="5400000" flipH="1" flipV="1">
                <a:off x="4609306" y="4672031"/>
                <a:ext cx="1460522" cy="1588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844793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yl1b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70" name="Connecteur droit 69"/>
            <p:cNvCxnSpPr/>
            <p:nvPr/>
          </p:nvCxnSpPr>
          <p:spPr>
            <a:xfrm rot="16200000" flipH="1">
              <a:off x="5338770" y="4635516"/>
              <a:ext cx="1460522" cy="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 80"/>
          <p:cNvGrpSpPr/>
          <p:nvPr/>
        </p:nvGrpSpPr>
        <p:grpSpPr>
          <a:xfrm>
            <a:off x="1622322" y="3437348"/>
            <a:ext cx="4448300" cy="2985718"/>
            <a:chOff x="190440" y="2700328"/>
            <a:chExt cx="4448300" cy="2985718"/>
          </a:xfrm>
        </p:grpSpPr>
        <p:grpSp>
          <p:nvGrpSpPr>
            <p:cNvPr id="82" name="Groupe 20"/>
            <p:cNvGrpSpPr/>
            <p:nvPr/>
          </p:nvGrpSpPr>
          <p:grpSpPr>
            <a:xfrm>
              <a:off x="190440" y="2700328"/>
              <a:ext cx="3717245" cy="988233"/>
              <a:chOff x="190440" y="2700328"/>
              <a:chExt cx="3717245" cy="988233"/>
            </a:xfrm>
          </p:grpSpPr>
          <p:cxnSp>
            <p:nvCxnSpPr>
              <p:cNvPr id="86" name="Connecteur droit 85"/>
              <p:cNvCxnSpPr/>
              <p:nvPr/>
            </p:nvCxnSpPr>
            <p:spPr>
              <a:xfrm rot="5400000">
                <a:off x="3719358" y="3500234"/>
                <a:ext cx="375066" cy="158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700328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yl3b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83" name="Connecteur droit 82"/>
            <p:cNvCxnSpPr/>
            <p:nvPr/>
          </p:nvCxnSpPr>
          <p:spPr>
            <a:xfrm rot="16200000" flipV="1">
              <a:off x="4454587" y="3495266"/>
              <a:ext cx="365131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rot="5400000">
              <a:off x="3724724" y="5503877"/>
              <a:ext cx="364336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 rot="5400000" flipH="1" flipV="1">
              <a:off x="4473638" y="5485226"/>
              <a:ext cx="328615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e 99"/>
          <p:cNvGrpSpPr/>
          <p:nvPr/>
        </p:nvGrpSpPr>
        <p:grpSpPr>
          <a:xfrm>
            <a:off x="3044740" y="3429000"/>
            <a:ext cx="2951267" cy="3030579"/>
            <a:chOff x="190440" y="2700328"/>
            <a:chExt cx="2951267" cy="3030579"/>
          </a:xfrm>
        </p:grpSpPr>
        <p:grpSp>
          <p:nvGrpSpPr>
            <p:cNvPr id="101" name="Groupe 20"/>
            <p:cNvGrpSpPr/>
            <p:nvPr/>
          </p:nvGrpSpPr>
          <p:grpSpPr>
            <a:xfrm>
              <a:off x="190440" y="2700328"/>
              <a:ext cx="2368647" cy="3030579"/>
              <a:chOff x="190440" y="2700328"/>
              <a:chExt cx="2368647" cy="3030579"/>
            </a:xfrm>
          </p:grpSpPr>
          <p:cxnSp>
            <p:nvCxnSpPr>
              <p:cNvPr id="105" name="Connecteur droit 104"/>
              <p:cNvCxnSpPr/>
              <p:nvPr/>
            </p:nvCxnSpPr>
            <p:spPr>
              <a:xfrm rot="5400000">
                <a:off x="1353364" y="4525184"/>
                <a:ext cx="2409858" cy="1588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700328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yl2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102" name="Connecteur droit 101"/>
            <p:cNvCxnSpPr/>
            <p:nvPr/>
          </p:nvCxnSpPr>
          <p:spPr>
            <a:xfrm rot="5400000" flipH="1" flipV="1">
              <a:off x="1973292" y="4525980"/>
              <a:ext cx="2336037" cy="79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e 112"/>
          <p:cNvGrpSpPr/>
          <p:nvPr/>
        </p:nvGrpSpPr>
        <p:grpSpPr>
          <a:xfrm>
            <a:off x="1139778" y="4633929"/>
            <a:ext cx="584208" cy="1350981"/>
            <a:chOff x="1139778" y="4633929"/>
            <a:chExt cx="584208" cy="1350981"/>
          </a:xfrm>
        </p:grpSpPr>
        <p:grpSp>
          <p:nvGrpSpPr>
            <p:cNvPr id="65" name="Groupe 71"/>
            <p:cNvGrpSpPr/>
            <p:nvPr/>
          </p:nvGrpSpPr>
          <p:grpSpPr>
            <a:xfrm>
              <a:off x="1139778" y="4633929"/>
              <a:ext cx="584208" cy="328617"/>
              <a:chOff x="1139778" y="6057936"/>
              <a:chExt cx="584208" cy="328617"/>
            </a:xfrm>
          </p:grpSpPr>
          <p:cxnSp>
            <p:nvCxnSpPr>
              <p:cNvPr id="66" name="Connecteur droit 65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e 71"/>
            <p:cNvGrpSpPr/>
            <p:nvPr/>
          </p:nvGrpSpPr>
          <p:grpSpPr>
            <a:xfrm>
              <a:off x="1139778" y="5656293"/>
              <a:ext cx="584208" cy="328617"/>
              <a:chOff x="1139778" y="6057936"/>
              <a:chExt cx="584208" cy="328617"/>
            </a:xfrm>
          </p:grpSpPr>
          <p:cxnSp>
            <p:nvCxnSpPr>
              <p:cNvPr id="111" name="Connecteur droit 110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111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4" name="Text Box 2"/>
          <p:cNvSpPr txBox="1">
            <a:spLocks noChangeArrowheads="1"/>
          </p:cNvSpPr>
          <p:nvPr/>
        </p:nvSpPr>
        <p:spPr bwMode="auto">
          <a:xfrm>
            <a:off x="3586150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5" name="Groupe 55"/>
          <p:cNvGrpSpPr/>
          <p:nvPr/>
        </p:nvGrpSpPr>
        <p:grpSpPr>
          <a:xfrm>
            <a:off x="5630877" y="215856"/>
            <a:ext cx="3103604" cy="1241442"/>
            <a:chOff x="5557851" y="215856"/>
            <a:chExt cx="3103604" cy="1241442"/>
          </a:xfrm>
        </p:grpSpPr>
        <p:sp>
          <p:nvSpPr>
            <p:cNvPr id="116" name="Text Box 2"/>
            <p:cNvSpPr txBox="1">
              <a:spLocks noChangeArrowheads="1"/>
            </p:cNvSpPr>
            <p:nvPr/>
          </p:nvSpPr>
          <p:spPr bwMode="auto">
            <a:xfrm>
              <a:off x="5557851" y="215856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7" name="Text Box 2"/>
            <p:cNvSpPr txBox="1">
              <a:spLocks noChangeArrowheads="1"/>
            </p:cNvSpPr>
            <p:nvPr/>
          </p:nvSpPr>
          <p:spPr bwMode="auto">
            <a:xfrm>
              <a:off x="7237448" y="215856"/>
              <a:ext cx="1424007" cy="1241442"/>
            </a:xfrm>
            <a:prstGeom prst="rect">
              <a:avLst/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Goupille + serrage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1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400300" y="2209800"/>
            <a:ext cx="6743700" cy="4648200"/>
            <a:chOff x="2400300" y="2209800"/>
            <a:chExt cx="6743700" cy="4648200"/>
          </a:xfrm>
        </p:grpSpPr>
        <p:pic>
          <p:nvPicPr>
            <p:cNvPr id="6" name="Image 5" descr="Contact conique seu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2209800"/>
              <a:ext cx="6743700" cy="4648200"/>
            </a:xfrm>
            <a:prstGeom prst="rect">
              <a:avLst/>
            </a:prstGeom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78253" y="3867156"/>
              <a:ext cx="1504908" cy="154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18</a:t>
            </a:fld>
            <a:endParaRPr kumimoji="0" lang="fr-FR"/>
          </a:p>
        </p:txBody>
      </p:sp>
      <p:sp>
        <p:nvSpPr>
          <p:cNvPr id="10" name="Bouton d'action : Retour 9">
            <a:hlinkClick r:id="rId5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90439" y="398421"/>
            <a:ext cx="2957554" cy="2336832"/>
            <a:chOff x="190439" y="398421"/>
            <a:chExt cx="2957554" cy="2336832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153354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partir de surfaces de contact coniques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révolution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aucune autre surface associée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90440" y="2844793"/>
            <a:ext cx="6024645" cy="2957553"/>
            <a:chOff x="190440" y="2844793"/>
            <a:chExt cx="6024645" cy="2957553"/>
          </a:xfrm>
        </p:grpSpPr>
        <p:grpSp>
          <p:nvGrpSpPr>
            <p:cNvPr id="29" name="Groupe 20"/>
            <p:cNvGrpSpPr/>
            <p:nvPr/>
          </p:nvGrpSpPr>
          <p:grpSpPr>
            <a:xfrm>
              <a:off x="190440" y="2844793"/>
              <a:ext cx="6024645" cy="949337"/>
              <a:chOff x="190440" y="2844793"/>
              <a:chExt cx="6024645" cy="949337"/>
            </a:xfrm>
          </p:grpSpPr>
          <p:cxnSp>
            <p:nvCxnSpPr>
              <p:cNvPr id="33" name="Connecteur droit 32"/>
              <p:cNvCxnSpPr/>
              <p:nvPr/>
            </p:nvCxnSpPr>
            <p:spPr>
              <a:xfrm>
                <a:off x="4097331" y="3721104"/>
                <a:ext cx="2117754" cy="73026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844793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ône3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31" name="Connecteur droit 30"/>
            <p:cNvCxnSpPr/>
            <p:nvPr/>
          </p:nvCxnSpPr>
          <p:spPr>
            <a:xfrm flipV="1">
              <a:off x="4097331" y="5692806"/>
              <a:ext cx="2117754" cy="10954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1585809" y="2844792"/>
            <a:ext cx="4811841" cy="3030579"/>
            <a:chOff x="190440" y="2700328"/>
            <a:chExt cx="4811841" cy="3030579"/>
          </a:xfrm>
        </p:grpSpPr>
        <p:grpSp>
          <p:nvGrpSpPr>
            <p:cNvPr id="39" name="Groupe 20"/>
            <p:cNvGrpSpPr/>
            <p:nvPr/>
          </p:nvGrpSpPr>
          <p:grpSpPr>
            <a:xfrm>
              <a:off x="190440" y="2700328"/>
              <a:ext cx="4775328" cy="876312"/>
              <a:chOff x="190440" y="2700328"/>
              <a:chExt cx="4775328" cy="876312"/>
            </a:xfrm>
          </p:grpSpPr>
          <p:cxnSp>
            <p:nvCxnSpPr>
              <p:cNvPr id="44" name="Connecteur droit 43"/>
              <p:cNvCxnSpPr/>
              <p:nvPr/>
            </p:nvCxnSpPr>
            <p:spPr>
              <a:xfrm>
                <a:off x="2701962" y="3503614"/>
                <a:ext cx="2263806" cy="73026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700328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ône</a:t>
                </a:r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42" name="Connecteur droit 41"/>
            <p:cNvCxnSpPr/>
            <p:nvPr/>
          </p:nvCxnSpPr>
          <p:spPr>
            <a:xfrm flipV="1">
              <a:off x="2738475" y="5657881"/>
              <a:ext cx="2263806" cy="7302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/>
          <p:cNvGrpSpPr/>
          <p:nvPr/>
        </p:nvGrpSpPr>
        <p:grpSpPr>
          <a:xfrm>
            <a:off x="336492" y="4597416"/>
            <a:ext cx="620721" cy="2008215"/>
            <a:chOff x="336492" y="4597416"/>
            <a:chExt cx="620721" cy="2008215"/>
          </a:xfrm>
        </p:grpSpPr>
        <p:grpSp>
          <p:nvGrpSpPr>
            <p:cNvPr id="49" name="Groupe 71"/>
            <p:cNvGrpSpPr/>
            <p:nvPr/>
          </p:nvGrpSpPr>
          <p:grpSpPr>
            <a:xfrm>
              <a:off x="336492" y="4597416"/>
              <a:ext cx="584208" cy="328617"/>
              <a:chOff x="1139778" y="6057936"/>
              <a:chExt cx="584208" cy="328617"/>
            </a:xfrm>
          </p:grpSpPr>
          <p:cxnSp>
            <p:nvCxnSpPr>
              <p:cNvPr id="59" name="Connecteur droit 58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cteur droit 59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e 72"/>
            <p:cNvGrpSpPr/>
            <p:nvPr/>
          </p:nvGrpSpPr>
          <p:grpSpPr>
            <a:xfrm>
              <a:off x="336492" y="4962546"/>
              <a:ext cx="584208" cy="328617"/>
              <a:chOff x="1139778" y="6057936"/>
              <a:chExt cx="584208" cy="328617"/>
            </a:xfrm>
          </p:grpSpPr>
          <p:cxnSp>
            <p:nvCxnSpPr>
              <p:cNvPr id="57" name="Connecteur droit 56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75"/>
            <p:cNvGrpSpPr/>
            <p:nvPr/>
          </p:nvGrpSpPr>
          <p:grpSpPr>
            <a:xfrm>
              <a:off x="336492" y="5948397"/>
              <a:ext cx="584208" cy="328617"/>
              <a:chOff x="1139778" y="6057936"/>
              <a:chExt cx="584208" cy="328617"/>
            </a:xfrm>
          </p:grpSpPr>
          <p:cxnSp>
            <p:nvCxnSpPr>
              <p:cNvPr id="55" name="Connecteur droit 54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e 75"/>
            <p:cNvGrpSpPr/>
            <p:nvPr/>
          </p:nvGrpSpPr>
          <p:grpSpPr>
            <a:xfrm>
              <a:off x="373005" y="6277014"/>
              <a:ext cx="584208" cy="328617"/>
              <a:chOff x="1139778" y="6057936"/>
              <a:chExt cx="584208" cy="328617"/>
            </a:xfrm>
          </p:grpSpPr>
          <p:cxnSp>
            <p:nvCxnSpPr>
              <p:cNvPr id="53" name="Connecteur droit 52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e 72"/>
            <p:cNvGrpSpPr/>
            <p:nvPr/>
          </p:nvGrpSpPr>
          <p:grpSpPr>
            <a:xfrm>
              <a:off x="336492" y="5291163"/>
              <a:ext cx="584208" cy="328617"/>
              <a:chOff x="1139778" y="6057936"/>
              <a:chExt cx="584208" cy="328617"/>
            </a:xfrm>
          </p:grpSpPr>
          <p:cxnSp>
            <p:nvCxnSpPr>
              <p:cNvPr id="62" name="Connecteur droit 61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ZoneTexte 64"/>
          <p:cNvSpPr txBox="1"/>
          <p:nvPr/>
        </p:nvSpPr>
        <p:spPr>
          <a:xfrm>
            <a:off x="993726" y="5546754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chemeClr val="bg1"/>
                </a:solidFill>
              </a:rPr>
              <a:t>Rx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117414" y="4014002"/>
            <a:ext cx="2089116" cy="2737681"/>
            <a:chOff x="219078" y="3684591"/>
            <a:chExt cx="2089116" cy="2737681"/>
          </a:xfrm>
        </p:grpSpPr>
        <p:cxnSp>
          <p:nvCxnSpPr>
            <p:cNvPr id="67" name="Connecteur droit 66"/>
            <p:cNvCxnSpPr/>
            <p:nvPr/>
          </p:nvCxnSpPr>
          <p:spPr>
            <a:xfrm rot="5400000">
              <a:off x="-229062" y="505263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/>
            <p:nvPr/>
          </p:nvCxnSpPr>
          <p:spPr>
            <a:xfrm>
              <a:off x="292104" y="4157673"/>
              <a:ext cx="190655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>
              <a:off x="219078" y="372105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1139778" y="371951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226953" y="426874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226953" y="459736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219078" y="492597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34828" y="525459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234828" y="558321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226953" y="591183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3330558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8" name="Groupe 55"/>
          <p:cNvGrpSpPr/>
          <p:nvPr/>
        </p:nvGrpSpPr>
        <p:grpSpPr>
          <a:xfrm>
            <a:off x="5229234" y="215856"/>
            <a:ext cx="3614787" cy="1314468"/>
            <a:chOff x="5557851" y="215856"/>
            <a:chExt cx="3213144" cy="1314468"/>
          </a:xfrm>
        </p:grpSpPr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5557851" y="215856"/>
              <a:ext cx="1533546" cy="94933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adhérence + obstacle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0" name="Text Box 2"/>
            <p:cNvSpPr txBox="1">
              <a:spLocks noChangeArrowheads="1"/>
            </p:cNvSpPr>
            <p:nvPr/>
          </p:nvSpPr>
          <p:spPr bwMode="auto">
            <a:xfrm>
              <a:off x="7237448" y="215856"/>
              <a:ext cx="1533547" cy="1314468"/>
            </a:xfrm>
            <a:prstGeom prst="rect">
              <a:avLst/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0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Ecrou à encoches + rondelle frein</a:t>
              </a:r>
              <a:endParaRPr sz="20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1" name="Groupe 80"/>
          <p:cNvGrpSpPr/>
          <p:nvPr/>
        </p:nvGrpSpPr>
        <p:grpSpPr>
          <a:xfrm>
            <a:off x="1176291" y="5619780"/>
            <a:ext cx="584208" cy="328617"/>
            <a:chOff x="1176291" y="5984910"/>
            <a:chExt cx="584208" cy="328617"/>
          </a:xfrm>
        </p:grpSpPr>
        <p:cxnSp>
          <p:nvCxnSpPr>
            <p:cNvPr id="82" name="Connecteur droit 81"/>
            <p:cNvCxnSpPr/>
            <p:nvPr/>
          </p:nvCxnSpPr>
          <p:spPr>
            <a:xfrm flipV="1">
              <a:off x="1176291" y="5984910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1212804" y="5984910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2400300" y="2209800"/>
            <a:ext cx="6743700" cy="4648200"/>
            <a:chOff x="2400300" y="2209800"/>
            <a:chExt cx="6743700" cy="4648200"/>
          </a:xfrm>
        </p:grpSpPr>
        <p:pic>
          <p:nvPicPr>
            <p:cNvPr id="8" name="Image 7" descr="Contact conique et pl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2209800"/>
              <a:ext cx="6743700" cy="4648200"/>
            </a:xfrm>
            <a:prstGeom prst="rect">
              <a:avLst/>
            </a:prstGeom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5889" y="4816494"/>
              <a:ext cx="1504908" cy="154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19</a:t>
            </a:fld>
            <a:endParaRPr kumimoji="0" lang="fr-FR"/>
          </a:p>
        </p:txBody>
      </p:sp>
      <p:sp>
        <p:nvSpPr>
          <p:cNvPr id="10" name="Bouton d'action : Retour 9">
            <a:hlinkClick r:id="rId5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90439" y="398421"/>
            <a:ext cx="2957554" cy="2336832"/>
            <a:chOff x="190439" y="398421"/>
            <a:chExt cx="2957554" cy="2336832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153354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partir de surfaces de contact coniques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révolution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une surface plane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associée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17414" y="4014002"/>
            <a:ext cx="2089116" cy="2737681"/>
            <a:chOff x="219078" y="3684591"/>
            <a:chExt cx="2089116" cy="2737681"/>
          </a:xfrm>
        </p:grpSpPr>
        <p:cxnSp>
          <p:nvCxnSpPr>
            <p:cNvPr id="17" name="Connecteur droit 16"/>
            <p:cNvCxnSpPr/>
            <p:nvPr/>
          </p:nvCxnSpPr>
          <p:spPr>
            <a:xfrm rot="5400000">
              <a:off x="-229062" y="505263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292104" y="4157673"/>
              <a:ext cx="190655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219078" y="372105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139778" y="371951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26953" y="426874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26953" y="459736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19078" y="492597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34828" y="525459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34828" y="558321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226953" y="591183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grayscl/>
          </a:blip>
          <a:srcRect/>
          <a:stretch>
            <a:fillRect/>
          </a:stretch>
        </p:blipFill>
        <p:spPr bwMode="auto">
          <a:xfrm>
            <a:off x="7582434" y="3502027"/>
            <a:ext cx="1480665" cy="204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" name="Groupe 33"/>
          <p:cNvGrpSpPr/>
          <p:nvPr/>
        </p:nvGrpSpPr>
        <p:grpSpPr>
          <a:xfrm>
            <a:off x="263466" y="2881305"/>
            <a:ext cx="8726607" cy="2628937"/>
            <a:chOff x="263466" y="2662227"/>
            <a:chExt cx="8726607" cy="2628937"/>
          </a:xfrm>
        </p:grpSpPr>
        <p:grpSp>
          <p:nvGrpSpPr>
            <p:cNvPr id="35" name="Groupe 20"/>
            <p:cNvGrpSpPr/>
            <p:nvPr/>
          </p:nvGrpSpPr>
          <p:grpSpPr>
            <a:xfrm>
              <a:off x="263466" y="2662227"/>
              <a:ext cx="5988132" cy="2628937"/>
              <a:chOff x="263466" y="2662227"/>
              <a:chExt cx="5988132" cy="2628937"/>
            </a:xfrm>
          </p:grpSpPr>
          <p:cxnSp>
            <p:nvCxnSpPr>
              <p:cNvPr id="37" name="Connecteur droit 36"/>
              <p:cNvCxnSpPr/>
              <p:nvPr/>
            </p:nvCxnSpPr>
            <p:spPr>
              <a:xfrm flipV="1">
                <a:off x="4024305" y="5035572"/>
                <a:ext cx="2227293" cy="255592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 Box 2"/>
              <p:cNvSpPr txBox="1">
                <a:spLocks noChangeArrowheads="1"/>
              </p:cNvSpPr>
              <p:nvPr/>
            </p:nvSpPr>
            <p:spPr bwMode="auto">
              <a:xfrm>
                <a:off x="263466" y="2662227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ône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5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9092" y="3648078"/>
              <a:ext cx="1350981" cy="1387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7" name="Groupe 46"/>
          <p:cNvGrpSpPr/>
          <p:nvPr/>
        </p:nvGrpSpPr>
        <p:grpSpPr>
          <a:xfrm>
            <a:off x="1650960" y="2876877"/>
            <a:ext cx="7375626" cy="2706391"/>
            <a:chOff x="1723986" y="2662227"/>
            <a:chExt cx="7375626" cy="2706391"/>
          </a:xfrm>
        </p:grpSpPr>
        <p:grpSp>
          <p:nvGrpSpPr>
            <p:cNvPr id="48" name="Groupe 20"/>
            <p:cNvGrpSpPr/>
            <p:nvPr/>
          </p:nvGrpSpPr>
          <p:grpSpPr>
            <a:xfrm>
              <a:off x="1723986" y="2662227"/>
              <a:ext cx="4783203" cy="2706391"/>
              <a:chOff x="1571586" y="2509827"/>
              <a:chExt cx="4783203" cy="2706391"/>
            </a:xfrm>
          </p:grpSpPr>
          <p:cxnSp>
            <p:nvCxnSpPr>
              <p:cNvPr id="50" name="Connecteur droit 49"/>
              <p:cNvCxnSpPr/>
              <p:nvPr/>
            </p:nvCxnSpPr>
            <p:spPr>
              <a:xfrm flipV="1">
                <a:off x="3944931" y="4924113"/>
                <a:ext cx="2409858" cy="29210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 Box 2"/>
              <p:cNvSpPr txBox="1">
                <a:spLocks noChangeArrowheads="1"/>
              </p:cNvSpPr>
              <p:nvPr/>
            </p:nvSpPr>
            <p:spPr bwMode="auto">
              <a:xfrm>
                <a:off x="1571586" y="2509827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ône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31612" y="3563487"/>
              <a:ext cx="1368000" cy="14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7" name="Groupe 66"/>
          <p:cNvGrpSpPr/>
          <p:nvPr/>
        </p:nvGrpSpPr>
        <p:grpSpPr>
          <a:xfrm>
            <a:off x="336492" y="4597416"/>
            <a:ext cx="620721" cy="2008215"/>
            <a:chOff x="336492" y="4597416"/>
            <a:chExt cx="620721" cy="2008215"/>
          </a:xfrm>
        </p:grpSpPr>
        <p:grpSp>
          <p:nvGrpSpPr>
            <p:cNvPr id="68" name="Groupe 71"/>
            <p:cNvGrpSpPr/>
            <p:nvPr/>
          </p:nvGrpSpPr>
          <p:grpSpPr>
            <a:xfrm>
              <a:off x="336492" y="4597416"/>
              <a:ext cx="584208" cy="328617"/>
              <a:chOff x="1139778" y="6057936"/>
              <a:chExt cx="584208" cy="328617"/>
            </a:xfrm>
          </p:grpSpPr>
          <p:cxnSp>
            <p:nvCxnSpPr>
              <p:cNvPr id="81" name="Connecteur droit 80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cteur droit 81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e 72"/>
            <p:cNvGrpSpPr/>
            <p:nvPr/>
          </p:nvGrpSpPr>
          <p:grpSpPr>
            <a:xfrm>
              <a:off x="336492" y="4962546"/>
              <a:ext cx="584208" cy="328617"/>
              <a:chOff x="1139778" y="6057936"/>
              <a:chExt cx="584208" cy="328617"/>
            </a:xfrm>
          </p:grpSpPr>
          <p:cxnSp>
            <p:nvCxnSpPr>
              <p:cNvPr id="79" name="Connecteur droit 78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e 75"/>
            <p:cNvGrpSpPr/>
            <p:nvPr/>
          </p:nvGrpSpPr>
          <p:grpSpPr>
            <a:xfrm>
              <a:off x="336492" y="5948397"/>
              <a:ext cx="584208" cy="328617"/>
              <a:chOff x="1139778" y="6057936"/>
              <a:chExt cx="584208" cy="328617"/>
            </a:xfrm>
          </p:grpSpPr>
          <p:cxnSp>
            <p:nvCxnSpPr>
              <p:cNvPr id="77" name="Connecteur droit 76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5"/>
            <p:cNvGrpSpPr/>
            <p:nvPr/>
          </p:nvGrpSpPr>
          <p:grpSpPr>
            <a:xfrm>
              <a:off x="373005" y="6277014"/>
              <a:ext cx="584208" cy="328617"/>
              <a:chOff x="1139778" y="6057936"/>
              <a:chExt cx="584208" cy="328617"/>
            </a:xfrm>
          </p:grpSpPr>
          <p:cxnSp>
            <p:nvCxnSpPr>
              <p:cNvPr id="75" name="Connecteur droit 74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e 72"/>
            <p:cNvGrpSpPr/>
            <p:nvPr/>
          </p:nvGrpSpPr>
          <p:grpSpPr>
            <a:xfrm>
              <a:off x="336492" y="5291163"/>
              <a:ext cx="584208" cy="328617"/>
              <a:chOff x="1139778" y="6057936"/>
              <a:chExt cx="584208" cy="328617"/>
            </a:xfrm>
          </p:grpSpPr>
          <p:cxnSp>
            <p:nvCxnSpPr>
              <p:cNvPr id="73" name="Connecteur droit 72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ZoneTexte 82"/>
          <p:cNvSpPr txBox="1"/>
          <p:nvPr/>
        </p:nvSpPr>
        <p:spPr>
          <a:xfrm>
            <a:off x="993726" y="5546754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chemeClr val="bg1"/>
                </a:solidFill>
              </a:rPr>
              <a:t>Rx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pSp>
        <p:nvGrpSpPr>
          <p:cNvPr id="84" name="Groupe 83"/>
          <p:cNvGrpSpPr/>
          <p:nvPr/>
        </p:nvGrpSpPr>
        <p:grpSpPr>
          <a:xfrm>
            <a:off x="1176291" y="5619780"/>
            <a:ext cx="584208" cy="328617"/>
            <a:chOff x="1176291" y="5984910"/>
            <a:chExt cx="584208" cy="328617"/>
          </a:xfrm>
        </p:grpSpPr>
        <p:cxnSp>
          <p:nvCxnSpPr>
            <p:cNvPr id="85" name="Connecteur droit 84"/>
            <p:cNvCxnSpPr/>
            <p:nvPr/>
          </p:nvCxnSpPr>
          <p:spPr>
            <a:xfrm flipV="1">
              <a:off x="1176291" y="5984910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1212804" y="5984910"/>
              <a:ext cx="547695" cy="32861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/>
          <p:cNvGrpSpPr/>
          <p:nvPr/>
        </p:nvGrpSpPr>
        <p:grpSpPr>
          <a:xfrm>
            <a:off x="263466" y="3465513"/>
            <a:ext cx="7923321" cy="803285"/>
            <a:chOff x="80900" y="2954333"/>
            <a:chExt cx="7923321" cy="803285"/>
          </a:xfrm>
        </p:grpSpPr>
        <p:cxnSp>
          <p:nvCxnSpPr>
            <p:cNvPr id="88" name="Connecteur droit 87"/>
            <p:cNvCxnSpPr/>
            <p:nvPr/>
          </p:nvCxnSpPr>
          <p:spPr>
            <a:xfrm rot="5400000" flipH="1" flipV="1">
              <a:off x="7875632" y="3629029"/>
              <a:ext cx="255590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2"/>
            <p:cNvSpPr txBox="1">
              <a:spLocks noChangeArrowheads="1"/>
            </p:cNvSpPr>
            <p:nvPr/>
          </p:nvSpPr>
          <p:spPr bwMode="auto">
            <a:xfrm>
              <a:off x="80900" y="2954333"/>
              <a:ext cx="1350981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2400" b="1" dirty="0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lan35b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1723986" y="3465513"/>
            <a:ext cx="6462800" cy="474669"/>
            <a:chOff x="111067" y="2728905"/>
            <a:chExt cx="6462800" cy="474669"/>
          </a:xfrm>
        </p:grpSpPr>
        <p:cxnSp>
          <p:nvCxnSpPr>
            <p:cNvPr id="91" name="Connecteur droit 90"/>
            <p:cNvCxnSpPr/>
            <p:nvPr/>
          </p:nvCxnSpPr>
          <p:spPr>
            <a:xfrm rot="16200000" flipV="1">
              <a:off x="6464328" y="3094034"/>
              <a:ext cx="219078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 Box 2"/>
            <p:cNvSpPr txBox="1">
              <a:spLocks noChangeArrowheads="1"/>
            </p:cNvSpPr>
            <p:nvPr/>
          </p:nvSpPr>
          <p:spPr bwMode="auto">
            <a:xfrm>
              <a:off x="111067" y="2728905"/>
              <a:ext cx="1350981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30b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2235168" y="3757618"/>
            <a:ext cx="6024644" cy="803285"/>
            <a:chOff x="111068" y="2692393"/>
            <a:chExt cx="6024644" cy="803285"/>
          </a:xfrm>
        </p:grpSpPr>
        <p:cxnSp>
          <p:nvCxnSpPr>
            <p:cNvPr id="94" name="Connecteur droit 93"/>
            <p:cNvCxnSpPr/>
            <p:nvPr/>
          </p:nvCxnSpPr>
          <p:spPr>
            <a:xfrm rot="5400000" flipH="1" flipV="1">
              <a:off x="5879328" y="2947190"/>
              <a:ext cx="511182" cy="1587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2"/>
            <p:cNvSpPr txBox="1">
              <a:spLocks noChangeArrowheads="1"/>
            </p:cNvSpPr>
            <p:nvPr/>
          </p:nvSpPr>
          <p:spPr bwMode="auto">
            <a:xfrm>
              <a:off x="111068" y="3021010"/>
              <a:ext cx="1241442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34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96" name="Text Box 2"/>
          <p:cNvSpPr txBox="1">
            <a:spLocks noChangeArrowheads="1"/>
          </p:cNvSpPr>
          <p:nvPr/>
        </p:nvSpPr>
        <p:spPr bwMode="auto">
          <a:xfrm>
            <a:off x="3586150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7" name="Groupe 55"/>
          <p:cNvGrpSpPr/>
          <p:nvPr/>
        </p:nvGrpSpPr>
        <p:grpSpPr>
          <a:xfrm>
            <a:off x="5630877" y="215856"/>
            <a:ext cx="3103604" cy="803286"/>
            <a:chOff x="5557851" y="215856"/>
            <a:chExt cx="3103604" cy="803286"/>
          </a:xfrm>
        </p:grpSpPr>
        <p:sp>
          <p:nvSpPr>
            <p:cNvPr id="98" name="Text Box 2"/>
            <p:cNvSpPr txBox="1">
              <a:spLocks noChangeArrowheads="1"/>
            </p:cNvSpPr>
            <p:nvPr/>
          </p:nvSpPr>
          <p:spPr bwMode="auto">
            <a:xfrm>
              <a:off x="5557851" y="215856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99" name="Text Box 2"/>
            <p:cNvSpPr txBox="1">
              <a:spLocks noChangeArrowheads="1"/>
            </p:cNvSpPr>
            <p:nvPr/>
          </p:nvSpPr>
          <p:spPr bwMode="auto">
            <a:xfrm>
              <a:off x="7237448" y="215856"/>
              <a:ext cx="1424007" cy="803286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Vis + rondelle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446031" y="2771766"/>
            <a:ext cx="3297232" cy="2871826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FFFFFF"/>
              </a:gs>
            </a:gsLst>
            <a:lin ang="2700000" scaled="1"/>
          </a:gradFill>
          <a:ln w="57150" cmpd="dbl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Arial" pitchFamily="34" charset="0"/>
              </a:rPr>
              <a:t>Réaliser une liaison encastrement entre 2 ensembles</a:t>
            </a:r>
            <a:endParaRPr kumimoji="0" lang="fr-FR" sz="3600" b="1" i="0" u="none" strike="noStrike" normalizeH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3744000" y="1311246"/>
            <a:ext cx="4990482" cy="5330898"/>
            <a:chOff x="3744000" y="1311246"/>
            <a:chExt cx="4990482" cy="5330898"/>
          </a:xfrm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4864104" y="1311246"/>
              <a:ext cx="3797352" cy="1789138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FF"/>
                </a:gs>
              </a:gsLst>
              <a:lin ang="2700000" scaled="1"/>
            </a:gradFill>
            <a:ln w="571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600" b="1" i="0" u="none" strike="noStrike" normalizeH="0" baseline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alibri" pitchFamily="34" charset="0"/>
                  <a:cs typeface="Arial" pitchFamily="34" charset="0"/>
                </a:rPr>
                <a:t>Positionner de façon stable les 2 pièces entre elles</a:t>
              </a:r>
              <a:endParaRPr kumimoji="0" lang="fr-FR" sz="3600" b="1" i="0" u="none" strike="noStrike" normalizeH="0" baseline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827591" y="3282948"/>
              <a:ext cx="3870378" cy="1789137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FF"/>
                </a:gs>
              </a:gsLst>
              <a:lin ang="2700000" scaled="1"/>
            </a:gradFill>
            <a:ln w="571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600" b="1" i="0" u="none" strike="noStrike" normalizeH="0" baseline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alibri" pitchFamily="34" charset="0"/>
                  <a:cs typeface="Arial" pitchFamily="34" charset="0"/>
                </a:rPr>
                <a:t>Transmettre les actions mécaniques</a:t>
              </a:r>
              <a:endParaRPr kumimoji="0" lang="fr-FR" sz="3600" b="1" i="0" u="none" strike="noStrike" normalizeH="0" baseline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4865724" y="5308631"/>
              <a:ext cx="3868758" cy="1333513"/>
            </a:xfrm>
            <a:prstGeom prst="rect">
              <a:avLst/>
            </a:prstGeom>
            <a:gradFill rotWithShape="0">
              <a:gsLst>
                <a:gs pos="0">
                  <a:srgbClr val="99CC00"/>
                </a:gs>
                <a:gs pos="100000">
                  <a:srgbClr val="FFFFFF"/>
                </a:gs>
              </a:gsLst>
              <a:lin ang="2700000" scaled="1"/>
            </a:gradFill>
            <a:ln w="57150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600" b="1" i="0" u="none" strike="noStrike" normalizeH="0" baseline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Calibri" pitchFamily="34" charset="0"/>
                  <a:cs typeface="Arial" pitchFamily="34" charset="0"/>
                </a:rPr>
                <a:t>Résister au milieu environnant</a:t>
              </a:r>
              <a:endParaRPr kumimoji="0" lang="fr-FR" sz="3600" b="1" i="0" u="none" strike="noStrike" normalizeH="0" baseline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V="1">
              <a:off x="3744000" y="4104000"/>
              <a:ext cx="1080000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 flipH="1" flipV="1">
              <a:off x="4208465" y="2151045"/>
              <a:ext cx="0" cy="3797352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 flipV="1">
              <a:off x="4206870" y="2151045"/>
              <a:ext cx="657234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V="1">
              <a:off x="4206870" y="5948397"/>
              <a:ext cx="657234" cy="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" name="Rectangle 2"/>
          <p:cNvSpPr txBox="1">
            <a:spLocks/>
          </p:cNvSpPr>
          <p:nvPr/>
        </p:nvSpPr>
        <p:spPr>
          <a:xfrm>
            <a:off x="180375" y="771967"/>
            <a:ext cx="4172547" cy="904409"/>
          </a:xfrm>
          <a:prstGeom prst="wedgeRectCallout">
            <a:avLst>
              <a:gd name="adj1" fmla="val -23030"/>
              <a:gd name="adj2" fmla="val 184884"/>
            </a:avLst>
          </a:prstGeom>
          <a:solidFill>
            <a:schemeClr val="tx2">
              <a:lumMod val="5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/>
        </p:spPr>
        <p:txBody>
          <a:bodyPr vert="horz" anchor="ctr">
            <a:normAutofit fontScale="85000" lnSpcReduction="10000"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Fonction à assurer</a:t>
            </a:r>
            <a:endParaRPr kumimoji="0" lang="fr-FR" sz="4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kumimoji="0" lang="fr-FR" sz="1200" smtClean="0"/>
              <a:pPr/>
              <a:t>2</a:t>
            </a:fld>
            <a:endParaRPr kumimoji="0"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723986" y="1638300"/>
            <a:ext cx="7645464" cy="5219700"/>
            <a:chOff x="1600200" y="1638300"/>
            <a:chExt cx="7645464" cy="5219700"/>
          </a:xfrm>
        </p:grpSpPr>
        <p:pic>
          <p:nvPicPr>
            <p:cNvPr id="6" name="Image 5" descr="Contact complex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1638300"/>
              <a:ext cx="7543800" cy="5219700"/>
            </a:xfrm>
            <a:prstGeom prst="rect">
              <a:avLst/>
            </a:prstGeom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40756" y="3538539"/>
              <a:ext cx="1504908" cy="154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20</a:t>
            </a:fld>
            <a:endParaRPr kumimoji="0" lang="fr-FR"/>
          </a:p>
        </p:txBody>
      </p:sp>
      <p:sp>
        <p:nvSpPr>
          <p:cNvPr id="10" name="Bouton d'action : Retour 9">
            <a:hlinkClick r:id="rId5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90439" y="398421"/>
            <a:ext cx="2957554" cy="2336832"/>
            <a:chOff x="190439" y="398421"/>
            <a:chExt cx="2957554" cy="2336832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153354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partir de surfaces de contact ne laissant subsister qu'1 DDL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en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translation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surface plane associée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99979" y="2881305"/>
            <a:ext cx="7120035" cy="2300319"/>
            <a:chOff x="190440" y="2881305"/>
            <a:chExt cx="7120035" cy="2300319"/>
          </a:xfrm>
        </p:grpSpPr>
        <p:grpSp>
          <p:nvGrpSpPr>
            <p:cNvPr id="26" name="Groupe 25"/>
            <p:cNvGrpSpPr/>
            <p:nvPr/>
          </p:nvGrpSpPr>
          <p:grpSpPr>
            <a:xfrm>
              <a:off x="190440" y="2881305"/>
              <a:ext cx="7120035" cy="2154268"/>
              <a:chOff x="263466" y="2735253"/>
              <a:chExt cx="7120035" cy="2154268"/>
            </a:xfrm>
          </p:grpSpPr>
          <p:cxnSp>
            <p:nvCxnSpPr>
              <p:cNvPr id="27" name="Connecteur droit 26"/>
              <p:cNvCxnSpPr/>
              <p:nvPr/>
            </p:nvCxnSpPr>
            <p:spPr>
              <a:xfrm flipV="1">
                <a:off x="5192721" y="4889520"/>
                <a:ext cx="2190780" cy="1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rot="10800000">
                <a:off x="5192722" y="3757617"/>
                <a:ext cx="2154266" cy="1588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 Box 2"/>
              <p:cNvSpPr txBox="1">
                <a:spLocks noChangeArrowheads="1"/>
              </p:cNvSpPr>
              <p:nvPr/>
            </p:nvSpPr>
            <p:spPr bwMode="auto">
              <a:xfrm>
                <a:off x="263466" y="2735253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carré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33" name="Losange 32"/>
            <p:cNvSpPr/>
            <p:nvPr/>
          </p:nvSpPr>
          <p:spPr>
            <a:xfrm rot="21600000">
              <a:off x="2417732" y="3830643"/>
              <a:ext cx="1314468" cy="1350981"/>
            </a:xfrm>
            <a:prstGeom prst="diamond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1650960" y="2881305"/>
            <a:ext cx="6061158" cy="2373345"/>
            <a:chOff x="190440" y="2881305"/>
            <a:chExt cx="6061158" cy="2373345"/>
          </a:xfrm>
        </p:grpSpPr>
        <p:grpSp>
          <p:nvGrpSpPr>
            <p:cNvPr id="36" name="Groupe 25"/>
            <p:cNvGrpSpPr/>
            <p:nvPr/>
          </p:nvGrpSpPr>
          <p:grpSpPr>
            <a:xfrm>
              <a:off x="190440" y="2881305"/>
              <a:ext cx="6061158" cy="2227294"/>
              <a:chOff x="263466" y="2735253"/>
              <a:chExt cx="6061158" cy="2227294"/>
            </a:xfrm>
          </p:grpSpPr>
          <p:cxnSp>
            <p:nvCxnSpPr>
              <p:cNvPr id="38" name="Connecteur droit 37"/>
              <p:cNvCxnSpPr/>
              <p:nvPr/>
            </p:nvCxnSpPr>
            <p:spPr>
              <a:xfrm flipV="1">
                <a:off x="3841740" y="4962546"/>
                <a:ext cx="2482884" cy="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 rot="10800000">
                <a:off x="3841741" y="3683003"/>
                <a:ext cx="2446370" cy="158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263466" y="2735253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carré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2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sp>
          <p:nvSpPr>
            <p:cNvPr id="37" name="Losange 36"/>
            <p:cNvSpPr/>
            <p:nvPr/>
          </p:nvSpPr>
          <p:spPr>
            <a:xfrm>
              <a:off x="993726" y="3757618"/>
              <a:ext cx="1460520" cy="1497032"/>
            </a:xfrm>
            <a:prstGeom prst="diamond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0" y="4999059"/>
            <a:ext cx="620721" cy="1643085"/>
            <a:chOff x="336492" y="4962546"/>
            <a:chExt cx="620721" cy="1643085"/>
          </a:xfrm>
        </p:grpSpPr>
        <p:grpSp>
          <p:nvGrpSpPr>
            <p:cNvPr id="45" name="Groupe 71"/>
            <p:cNvGrpSpPr/>
            <p:nvPr/>
          </p:nvGrpSpPr>
          <p:grpSpPr>
            <a:xfrm>
              <a:off x="336492" y="5619780"/>
              <a:ext cx="584208" cy="365130"/>
              <a:chOff x="1139778" y="7080300"/>
              <a:chExt cx="584208" cy="365130"/>
            </a:xfrm>
          </p:grpSpPr>
          <p:cxnSp>
            <p:nvCxnSpPr>
              <p:cNvPr id="58" name="Connecteur droit 57"/>
              <p:cNvCxnSpPr/>
              <p:nvPr/>
            </p:nvCxnSpPr>
            <p:spPr>
              <a:xfrm flipV="1">
                <a:off x="1139778" y="7116813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1176291" y="7080300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72"/>
            <p:cNvGrpSpPr/>
            <p:nvPr/>
          </p:nvGrpSpPr>
          <p:grpSpPr>
            <a:xfrm>
              <a:off x="336492" y="4962546"/>
              <a:ext cx="584208" cy="328617"/>
              <a:chOff x="1139778" y="6057936"/>
              <a:chExt cx="584208" cy="328617"/>
            </a:xfrm>
          </p:grpSpPr>
          <p:cxnSp>
            <p:nvCxnSpPr>
              <p:cNvPr id="56" name="Connecteur droit 55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75"/>
            <p:cNvGrpSpPr/>
            <p:nvPr/>
          </p:nvGrpSpPr>
          <p:grpSpPr>
            <a:xfrm>
              <a:off x="336492" y="5948397"/>
              <a:ext cx="584208" cy="328617"/>
              <a:chOff x="1139778" y="6057936"/>
              <a:chExt cx="584208" cy="328617"/>
            </a:xfrm>
          </p:grpSpPr>
          <p:cxnSp>
            <p:nvCxnSpPr>
              <p:cNvPr id="54" name="Connecteur droit 53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75"/>
            <p:cNvGrpSpPr/>
            <p:nvPr/>
          </p:nvGrpSpPr>
          <p:grpSpPr>
            <a:xfrm>
              <a:off x="373005" y="6277014"/>
              <a:ext cx="584208" cy="328617"/>
              <a:chOff x="1139778" y="6057936"/>
              <a:chExt cx="584208" cy="328617"/>
            </a:xfrm>
          </p:grpSpPr>
          <p:cxnSp>
            <p:nvCxnSpPr>
              <p:cNvPr id="52" name="Connecteur droit 51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e 72"/>
            <p:cNvGrpSpPr/>
            <p:nvPr/>
          </p:nvGrpSpPr>
          <p:grpSpPr>
            <a:xfrm>
              <a:off x="336492" y="5291163"/>
              <a:ext cx="584208" cy="328617"/>
              <a:chOff x="1139778" y="6057936"/>
              <a:chExt cx="584208" cy="328617"/>
            </a:xfrm>
          </p:grpSpPr>
          <p:cxnSp>
            <p:nvCxnSpPr>
              <p:cNvPr id="50" name="Connecteur droit 49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ZoneTexte 59"/>
          <p:cNvSpPr txBox="1"/>
          <p:nvPr/>
        </p:nvSpPr>
        <p:spPr>
          <a:xfrm>
            <a:off x="592083" y="4598949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chemeClr val="bg1"/>
                </a:solidFill>
              </a:rPr>
              <a:t>Tx</a:t>
            </a:r>
            <a:endParaRPr lang="fr-FR" sz="2000" b="1" dirty="0">
              <a:solidFill>
                <a:schemeClr val="bg1"/>
              </a:solidFill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-174690" y="3977489"/>
            <a:ext cx="2738475" cy="2737681"/>
            <a:chOff x="-174690" y="4014001"/>
            <a:chExt cx="2738475" cy="2737681"/>
          </a:xfrm>
        </p:grpSpPr>
        <p:cxnSp>
          <p:nvCxnSpPr>
            <p:cNvPr id="62" name="Connecteur droit 61"/>
            <p:cNvCxnSpPr/>
            <p:nvPr/>
          </p:nvCxnSpPr>
          <p:spPr>
            <a:xfrm rot="5400000">
              <a:off x="-666424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>
              <a:off x="7875" y="4487083"/>
              <a:ext cx="2190780" cy="79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-138177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-174690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-174690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-174690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-174690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-174690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-174690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71" name="Connecteur droit 70"/>
            <p:cNvCxnSpPr/>
            <p:nvPr/>
          </p:nvCxnSpPr>
          <p:spPr>
            <a:xfrm rot="5400000">
              <a:off x="100349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1395369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628596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299978" y="3428998"/>
            <a:ext cx="4892744" cy="1862166"/>
            <a:chOff x="263466" y="2735253"/>
            <a:chExt cx="4892744" cy="1862166"/>
          </a:xfrm>
        </p:grpSpPr>
        <p:cxnSp>
          <p:nvCxnSpPr>
            <p:cNvPr id="76" name="Connecteur droit 75"/>
            <p:cNvCxnSpPr/>
            <p:nvPr/>
          </p:nvCxnSpPr>
          <p:spPr>
            <a:xfrm rot="5400000" flipH="1" flipV="1">
              <a:off x="4334667" y="3775875"/>
              <a:ext cx="1643086" cy="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8" name="Groupe 77"/>
          <p:cNvGrpSpPr/>
          <p:nvPr/>
        </p:nvGrpSpPr>
        <p:grpSpPr>
          <a:xfrm>
            <a:off x="1650960" y="3429000"/>
            <a:ext cx="3614790" cy="1935190"/>
            <a:chOff x="263466" y="2735253"/>
            <a:chExt cx="3614790" cy="1935190"/>
          </a:xfrm>
        </p:grpSpPr>
        <p:cxnSp>
          <p:nvCxnSpPr>
            <p:cNvPr id="79" name="Connecteur droit 78"/>
            <p:cNvCxnSpPr/>
            <p:nvPr/>
          </p:nvCxnSpPr>
          <p:spPr>
            <a:xfrm rot="16200000" flipV="1">
              <a:off x="3750458" y="4542647"/>
              <a:ext cx="255591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5400000" flipH="1" flipV="1">
              <a:off x="3749664" y="3009894"/>
              <a:ext cx="257181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2" name="Groupe 71"/>
          <p:cNvGrpSpPr/>
          <p:nvPr/>
        </p:nvGrpSpPr>
        <p:grpSpPr>
          <a:xfrm>
            <a:off x="811161" y="4670442"/>
            <a:ext cx="584208" cy="328617"/>
            <a:chOff x="1139778" y="6057936"/>
            <a:chExt cx="584208" cy="328617"/>
          </a:xfrm>
        </p:grpSpPr>
        <p:cxnSp>
          <p:nvCxnSpPr>
            <p:cNvPr id="83" name="Connecteur droit 82"/>
            <p:cNvCxnSpPr/>
            <p:nvPr/>
          </p:nvCxnSpPr>
          <p:spPr>
            <a:xfrm flipV="1">
              <a:off x="1139778" y="6057936"/>
              <a:ext cx="547695" cy="32861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1176291" y="6057936"/>
              <a:ext cx="547695" cy="328617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 Box 2"/>
          <p:cNvSpPr txBox="1">
            <a:spLocks noChangeArrowheads="1"/>
          </p:cNvSpPr>
          <p:nvPr/>
        </p:nvSpPr>
        <p:spPr bwMode="auto">
          <a:xfrm>
            <a:off x="3586150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" name="Groupe 55"/>
          <p:cNvGrpSpPr/>
          <p:nvPr/>
        </p:nvGrpSpPr>
        <p:grpSpPr>
          <a:xfrm>
            <a:off x="5630877" y="215856"/>
            <a:ext cx="3103604" cy="803286"/>
            <a:chOff x="5557851" y="215856"/>
            <a:chExt cx="3103604" cy="803286"/>
          </a:xfrm>
        </p:grpSpPr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5557851" y="215856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8" name="Text Box 2"/>
            <p:cNvSpPr txBox="1">
              <a:spLocks noChangeArrowheads="1"/>
            </p:cNvSpPr>
            <p:nvPr/>
          </p:nvSpPr>
          <p:spPr bwMode="auto">
            <a:xfrm>
              <a:off x="7237448" y="215856"/>
              <a:ext cx="1424007" cy="803286"/>
            </a:xfrm>
            <a:prstGeom prst="rect">
              <a:avLst/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Ecrou + rondelle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3344949" y="1638300"/>
            <a:ext cx="7543800" cy="5295948"/>
            <a:chOff x="1600200" y="1638300"/>
            <a:chExt cx="7543800" cy="5295948"/>
          </a:xfrm>
        </p:grpSpPr>
        <p:pic>
          <p:nvPicPr>
            <p:cNvPr id="8" name="Image 7" descr="Contact hélicoïdal seu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1638300"/>
              <a:ext cx="7543800" cy="5219700"/>
            </a:xfrm>
            <a:prstGeom prst="rect">
              <a:avLst/>
            </a:prstGeom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8052" y="5393077"/>
              <a:ext cx="1504908" cy="154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21</a:t>
            </a:fld>
            <a:endParaRPr kumimoji="0" lang="fr-FR"/>
          </a:p>
        </p:txBody>
      </p:sp>
      <p:sp>
        <p:nvSpPr>
          <p:cNvPr id="10" name="Bouton d'action : Retour 9">
            <a:hlinkClick r:id="rId5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90439" y="398421"/>
            <a:ext cx="2957554" cy="2336832"/>
            <a:chOff x="190439" y="398421"/>
            <a:chExt cx="2957554" cy="2336832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153354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partir de surfaces de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contact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hélicoïdales et aucune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autre surface associée</a:t>
              </a:r>
            </a:p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7" name="Groupe 25"/>
          <p:cNvGrpSpPr/>
          <p:nvPr/>
        </p:nvGrpSpPr>
        <p:grpSpPr>
          <a:xfrm>
            <a:off x="299979" y="2881305"/>
            <a:ext cx="7047012" cy="3213938"/>
            <a:chOff x="263466" y="2735253"/>
            <a:chExt cx="7047012" cy="3213938"/>
          </a:xfrm>
        </p:grpSpPr>
        <p:cxnSp>
          <p:nvCxnSpPr>
            <p:cNvPr id="19" name="Connecteur droit 18"/>
            <p:cNvCxnSpPr/>
            <p:nvPr/>
          </p:nvCxnSpPr>
          <p:spPr>
            <a:xfrm rot="16200000" flipV="1">
              <a:off x="6269856" y="4907776"/>
              <a:ext cx="2081242" cy="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5400000" flipH="1" flipV="1">
              <a:off x="5484825" y="4926033"/>
              <a:ext cx="2044728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hél1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54" name="Groupe 25"/>
          <p:cNvGrpSpPr/>
          <p:nvPr/>
        </p:nvGrpSpPr>
        <p:grpSpPr>
          <a:xfrm>
            <a:off x="1650957" y="2881305"/>
            <a:ext cx="5769060" cy="3213938"/>
            <a:chOff x="263466" y="2735253"/>
            <a:chExt cx="5769060" cy="3213938"/>
          </a:xfrm>
        </p:grpSpPr>
        <p:cxnSp>
          <p:nvCxnSpPr>
            <p:cNvPr id="55" name="Connecteur droit 54"/>
            <p:cNvCxnSpPr/>
            <p:nvPr/>
          </p:nvCxnSpPr>
          <p:spPr>
            <a:xfrm rot="16200000" flipV="1">
              <a:off x="4991904" y="4907776"/>
              <a:ext cx="2081242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5400000" flipH="1" flipV="1">
              <a:off x="4061615" y="4926033"/>
              <a:ext cx="2044728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hél2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78" name="Text Box 2"/>
          <p:cNvSpPr txBox="1">
            <a:spLocks noChangeArrowheads="1"/>
          </p:cNvSpPr>
          <p:nvPr/>
        </p:nvSpPr>
        <p:spPr bwMode="auto">
          <a:xfrm>
            <a:off x="3586150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9" name="Groupe 55"/>
          <p:cNvGrpSpPr/>
          <p:nvPr/>
        </p:nvGrpSpPr>
        <p:grpSpPr>
          <a:xfrm>
            <a:off x="5630877" y="215856"/>
            <a:ext cx="3103604" cy="803286"/>
            <a:chOff x="5557851" y="215856"/>
            <a:chExt cx="3103604" cy="803286"/>
          </a:xfrm>
        </p:grpSpPr>
        <p:sp>
          <p:nvSpPr>
            <p:cNvPr id="80" name="Text Box 2"/>
            <p:cNvSpPr txBox="1">
              <a:spLocks noChangeArrowheads="1"/>
            </p:cNvSpPr>
            <p:nvPr/>
          </p:nvSpPr>
          <p:spPr bwMode="auto">
            <a:xfrm>
              <a:off x="5557851" y="215856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81" name="Text Box 2"/>
            <p:cNvSpPr txBox="1">
              <a:spLocks noChangeArrowheads="1"/>
            </p:cNvSpPr>
            <p:nvPr/>
          </p:nvSpPr>
          <p:spPr bwMode="auto">
            <a:xfrm>
              <a:off x="7237448" y="215856"/>
              <a:ext cx="1424007" cy="803286"/>
            </a:xfrm>
            <a:prstGeom prst="rect">
              <a:avLst/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1 à fond de filet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2" name="Groupe 81"/>
          <p:cNvGrpSpPr/>
          <p:nvPr/>
        </p:nvGrpSpPr>
        <p:grpSpPr>
          <a:xfrm>
            <a:off x="153927" y="3977489"/>
            <a:ext cx="2921040" cy="2737681"/>
            <a:chOff x="-174690" y="4014001"/>
            <a:chExt cx="2921040" cy="2737681"/>
          </a:xfrm>
        </p:grpSpPr>
        <p:cxnSp>
          <p:nvCxnSpPr>
            <p:cNvPr id="83" name="Connecteur droit 82"/>
            <p:cNvCxnSpPr/>
            <p:nvPr/>
          </p:nvCxnSpPr>
          <p:spPr>
            <a:xfrm rot="5400000">
              <a:off x="-594987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7875" y="4487083"/>
              <a:ext cx="2190780" cy="79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-138177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-174690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-174690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-174690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9" name="ZoneTexte 88"/>
            <p:cNvSpPr txBox="1"/>
            <p:nvPr/>
          </p:nvSpPr>
          <p:spPr>
            <a:xfrm>
              <a:off x="-174690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-174690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-174690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2" name="Connecteur droit 91"/>
            <p:cNvCxnSpPr/>
            <p:nvPr/>
          </p:nvCxnSpPr>
          <p:spPr>
            <a:xfrm rot="5400000">
              <a:off x="244812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ZoneTexte 92"/>
            <p:cNvSpPr txBox="1"/>
            <p:nvPr/>
          </p:nvSpPr>
          <p:spPr>
            <a:xfrm>
              <a:off x="1577934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738135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336492" y="4633929"/>
            <a:ext cx="584208" cy="1935189"/>
            <a:chOff x="336492" y="4633929"/>
            <a:chExt cx="584208" cy="1935189"/>
          </a:xfrm>
        </p:grpSpPr>
        <p:grpSp>
          <p:nvGrpSpPr>
            <p:cNvPr id="97" name="Groupe 71"/>
            <p:cNvGrpSpPr/>
            <p:nvPr/>
          </p:nvGrpSpPr>
          <p:grpSpPr>
            <a:xfrm>
              <a:off x="336492" y="5619780"/>
              <a:ext cx="584208" cy="365130"/>
              <a:chOff x="1139778" y="7080300"/>
              <a:chExt cx="584208" cy="365130"/>
            </a:xfrm>
          </p:grpSpPr>
          <p:cxnSp>
            <p:nvCxnSpPr>
              <p:cNvPr id="110" name="Connecteur droit 109"/>
              <p:cNvCxnSpPr/>
              <p:nvPr/>
            </p:nvCxnSpPr>
            <p:spPr>
              <a:xfrm flipV="1">
                <a:off x="1139778" y="7116813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/>
              <p:cNvCxnSpPr/>
              <p:nvPr/>
            </p:nvCxnSpPr>
            <p:spPr>
              <a:xfrm>
                <a:off x="1176291" y="7080300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e 72"/>
            <p:cNvGrpSpPr/>
            <p:nvPr/>
          </p:nvGrpSpPr>
          <p:grpSpPr>
            <a:xfrm>
              <a:off x="336492" y="4633929"/>
              <a:ext cx="584208" cy="328617"/>
              <a:chOff x="1139778" y="6057936"/>
              <a:chExt cx="584208" cy="328617"/>
            </a:xfrm>
          </p:grpSpPr>
          <p:cxnSp>
            <p:nvCxnSpPr>
              <p:cNvPr id="108" name="Connecteur droit 107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108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e 75"/>
            <p:cNvGrpSpPr/>
            <p:nvPr/>
          </p:nvGrpSpPr>
          <p:grpSpPr>
            <a:xfrm>
              <a:off x="336492" y="6240501"/>
              <a:ext cx="584208" cy="328617"/>
              <a:chOff x="1139778" y="6057936"/>
              <a:chExt cx="584208" cy="328617"/>
            </a:xfrm>
          </p:grpSpPr>
          <p:cxnSp>
            <p:nvCxnSpPr>
              <p:cNvPr id="106" name="Connecteur droit 105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e 72"/>
            <p:cNvGrpSpPr/>
            <p:nvPr/>
          </p:nvGrpSpPr>
          <p:grpSpPr>
            <a:xfrm>
              <a:off x="336492" y="5254650"/>
              <a:ext cx="584208" cy="328617"/>
              <a:chOff x="1139778" y="6057936"/>
              <a:chExt cx="584208" cy="328617"/>
            </a:xfrm>
          </p:grpSpPr>
          <p:cxnSp>
            <p:nvCxnSpPr>
              <p:cNvPr id="102" name="Connecteur droit 101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Groupe 114"/>
          <p:cNvGrpSpPr/>
          <p:nvPr/>
        </p:nvGrpSpPr>
        <p:grpSpPr>
          <a:xfrm>
            <a:off x="1030239" y="4889520"/>
            <a:ext cx="985851" cy="1385961"/>
            <a:chOff x="1030239" y="4889520"/>
            <a:chExt cx="985851" cy="1385961"/>
          </a:xfrm>
        </p:grpSpPr>
        <p:sp>
          <p:nvSpPr>
            <p:cNvPr id="112" name="ZoneTexte 111"/>
            <p:cNvSpPr txBox="1"/>
            <p:nvPr/>
          </p:nvSpPr>
          <p:spPr>
            <a:xfrm>
              <a:off x="1066752" y="488952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1030239" y="587537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1212804" y="4962546"/>
            <a:ext cx="620721" cy="1314468"/>
            <a:chOff x="1212804" y="4962546"/>
            <a:chExt cx="620721" cy="1314468"/>
          </a:xfrm>
        </p:grpSpPr>
        <p:grpSp>
          <p:nvGrpSpPr>
            <p:cNvPr id="100" name="Groupe 75"/>
            <p:cNvGrpSpPr/>
            <p:nvPr/>
          </p:nvGrpSpPr>
          <p:grpSpPr>
            <a:xfrm>
              <a:off x="1249317" y="4962546"/>
              <a:ext cx="584208" cy="328617"/>
              <a:chOff x="1139778" y="6057936"/>
              <a:chExt cx="584208" cy="328617"/>
            </a:xfrm>
          </p:grpSpPr>
          <p:cxnSp>
            <p:nvCxnSpPr>
              <p:cNvPr id="104" name="Connecteur droit 103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e 75"/>
            <p:cNvGrpSpPr/>
            <p:nvPr/>
          </p:nvGrpSpPr>
          <p:grpSpPr>
            <a:xfrm>
              <a:off x="1212804" y="5948397"/>
              <a:ext cx="584208" cy="328617"/>
              <a:chOff x="1139778" y="6057936"/>
              <a:chExt cx="584208" cy="328617"/>
            </a:xfrm>
          </p:grpSpPr>
          <p:cxnSp>
            <p:nvCxnSpPr>
              <p:cNvPr id="117" name="Connecteur droit 116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necteur droit 117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943306" y="1638300"/>
            <a:ext cx="7543800" cy="5332461"/>
            <a:chOff x="1600200" y="1638300"/>
            <a:chExt cx="7543800" cy="5332461"/>
          </a:xfrm>
        </p:grpSpPr>
        <p:pic>
          <p:nvPicPr>
            <p:cNvPr id="6" name="Image 5" descr="Contact hélicoïdal et cylindriqu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1638300"/>
              <a:ext cx="7543800" cy="5219700"/>
            </a:xfrm>
            <a:prstGeom prst="rect">
              <a:avLst/>
            </a:prstGeom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8513" y="5429590"/>
              <a:ext cx="1504908" cy="154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22</a:t>
            </a:fld>
            <a:endParaRPr kumimoji="0" lang="fr-FR"/>
          </a:p>
        </p:txBody>
      </p:sp>
      <p:sp>
        <p:nvSpPr>
          <p:cNvPr id="10" name="Bouton d'action : Retour 9">
            <a:hlinkClick r:id="rId5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190439" y="398421"/>
            <a:ext cx="2957554" cy="2336832"/>
            <a:chOff x="190439" y="398421"/>
            <a:chExt cx="2957554" cy="2336832"/>
          </a:xfrm>
        </p:grpSpPr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1533546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 w="38100" cmpd="dbl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partir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d'une surface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de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contact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surface cylindrique  associée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53927" y="3977489"/>
            <a:ext cx="2921040" cy="2737681"/>
            <a:chOff x="-174690" y="4014001"/>
            <a:chExt cx="2921040" cy="2737681"/>
          </a:xfrm>
        </p:grpSpPr>
        <p:cxnSp>
          <p:nvCxnSpPr>
            <p:cNvPr id="16" name="Connecteur droit 15"/>
            <p:cNvCxnSpPr/>
            <p:nvPr/>
          </p:nvCxnSpPr>
          <p:spPr>
            <a:xfrm rot="5400000">
              <a:off x="-594987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7875" y="4487083"/>
              <a:ext cx="2190780" cy="79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-138177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-174690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-174690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174690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-174690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174690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-174690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 rot="5400000">
              <a:off x="244812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1577934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38135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263466" y="2881305"/>
            <a:ext cx="7448652" cy="1827238"/>
            <a:chOff x="263466" y="2881305"/>
            <a:chExt cx="7448652" cy="1827238"/>
          </a:xfrm>
        </p:grpSpPr>
        <p:grpSp>
          <p:nvGrpSpPr>
            <p:cNvPr id="28" name="Groupe 27"/>
            <p:cNvGrpSpPr/>
            <p:nvPr/>
          </p:nvGrpSpPr>
          <p:grpSpPr>
            <a:xfrm>
              <a:off x="263466" y="2881305"/>
              <a:ext cx="5549976" cy="1827238"/>
              <a:chOff x="263466" y="2735253"/>
              <a:chExt cx="5549976" cy="1827238"/>
            </a:xfrm>
          </p:grpSpPr>
          <p:cxnSp>
            <p:nvCxnSpPr>
              <p:cNvPr id="29" name="Connecteur droit 28"/>
              <p:cNvCxnSpPr/>
              <p:nvPr/>
            </p:nvCxnSpPr>
            <p:spPr>
              <a:xfrm>
                <a:off x="5083182" y="4560903"/>
                <a:ext cx="730260" cy="1588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 Box 2"/>
              <p:cNvSpPr txBox="1">
                <a:spLocks noChangeArrowheads="1"/>
              </p:cNvSpPr>
              <p:nvPr/>
            </p:nvSpPr>
            <p:spPr bwMode="auto">
              <a:xfrm>
                <a:off x="263466" y="2735253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plan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1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32" name="Connecteur droit 31"/>
            <p:cNvCxnSpPr/>
            <p:nvPr/>
          </p:nvCxnSpPr>
          <p:spPr>
            <a:xfrm>
              <a:off x="6908832" y="4706955"/>
              <a:ext cx="803286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e 35"/>
          <p:cNvGrpSpPr/>
          <p:nvPr/>
        </p:nvGrpSpPr>
        <p:grpSpPr>
          <a:xfrm>
            <a:off x="1650960" y="2881305"/>
            <a:ext cx="6061158" cy="1936783"/>
            <a:chOff x="263466" y="2735253"/>
            <a:chExt cx="6061158" cy="1936783"/>
          </a:xfrm>
        </p:grpSpPr>
        <p:cxnSp>
          <p:nvCxnSpPr>
            <p:cNvPr id="37" name="Connecteur droit 36"/>
            <p:cNvCxnSpPr/>
            <p:nvPr/>
          </p:nvCxnSpPr>
          <p:spPr>
            <a:xfrm flipV="1">
              <a:off x="5521338" y="4633929"/>
              <a:ext cx="803286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10800000">
              <a:off x="3732202" y="4670442"/>
              <a:ext cx="693749" cy="159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36492" y="4962546"/>
            <a:ext cx="584208" cy="1643085"/>
            <a:chOff x="373005" y="4668855"/>
            <a:chExt cx="584208" cy="1643085"/>
          </a:xfrm>
        </p:grpSpPr>
        <p:grpSp>
          <p:nvGrpSpPr>
            <p:cNvPr id="44" name="Groupe 71"/>
            <p:cNvGrpSpPr/>
            <p:nvPr/>
          </p:nvGrpSpPr>
          <p:grpSpPr>
            <a:xfrm>
              <a:off x="373005" y="4668855"/>
              <a:ext cx="584208" cy="328617"/>
              <a:chOff x="1139778" y="6057936"/>
              <a:chExt cx="584208" cy="328617"/>
            </a:xfrm>
          </p:grpSpPr>
          <p:cxnSp>
            <p:nvCxnSpPr>
              <p:cNvPr id="51" name="Connecteur droit 50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e 72"/>
            <p:cNvGrpSpPr/>
            <p:nvPr/>
          </p:nvGrpSpPr>
          <p:grpSpPr>
            <a:xfrm>
              <a:off x="373005" y="5326089"/>
              <a:ext cx="584208" cy="328617"/>
              <a:chOff x="1139778" y="6057936"/>
              <a:chExt cx="584208" cy="328617"/>
            </a:xfrm>
          </p:grpSpPr>
          <p:cxnSp>
            <p:nvCxnSpPr>
              <p:cNvPr id="49" name="Connecteur droit 48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75"/>
            <p:cNvGrpSpPr/>
            <p:nvPr/>
          </p:nvGrpSpPr>
          <p:grpSpPr>
            <a:xfrm>
              <a:off x="373005" y="5983323"/>
              <a:ext cx="584208" cy="328617"/>
              <a:chOff x="1139778" y="6057936"/>
              <a:chExt cx="584208" cy="328617"/>
            </a:xfrm>
          </p:grpSpPr>
          <p:cxnSp>
            <p:nvCxnSpPr>
              <p:cNvPr id="47" name="Connecteur droit 46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oupe 52"/>
          <p:cNvGrpSpPr/>
          <p:nvPr/>
        </p:nvGrpSpPr>
        <p:grpSpPr>
          <a:xfrm>
            <a:off x="263467" y="2406636"/>
            <a:ext cx="6682673" cy="2300319"/>
            <a:chOff x="190440" y="1824016"/>
            <a:chExt cx="6682673" cy="2300319"/>
          </a:xfrm>
        </p:grpSpPr>
        <p:grpSp>
          <p:nvGrpSpPr>
            <p:cNvPr id="54" name="Groupe 20"/>
            <p:cNvGrpSpPr/>
            <p:nvPr/>
          </p:nvGrpSpPr>
          <p:grpSpPr>
            <a:xfrm>
              <a:off x="190440" y="1824016"/>
              <a:ext cx="5551564" cy="2300319"/>
              <a:chOff x="190440" y="1824016"/>
              <a:chExt cx="5551564" cy="2300319"/>
            </a:xfrm>
          </p:grpSpPr>
          <p:cxnSp>
            <p:nvCxnSpPr>
              <p:cNvPr id="56" name="Connecteur droit 55"/>
              <p:cNvCxnSpPr/>
              <p:nvPr/>
            </p:nvCxnSpPr>
            <p:spPr>
              <a:xfrm rot="5400000" flipH="1" flipV="1">
                <a:off x="4591050" y="2973382"/>
                <a:ext cx="2300319" cy="1588"/>
              </a:xfrm>
              <a:prstGeom prst="line">
                <a:avLst/>
              </a:prstGeom>
              <a:ln w="762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844793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00FF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yl1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55" name="Connecteur droit 54"/>
            <p:cNvCxnSpPr/>
            <p:nvPr/>
          </p:nvCxnSpPr>
          <p:spPr>
            <a:xfrm rot="5400000">
              <a:off x="5740415" y="2955920"/>
              <a:ext cx="2263807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/>
          <p:cNvGrpSpPr/>
          <p:nvPr/>
        </p:nvGrpSpPr>
        <p:grpSpPr>
          <a:xfrm>
            <a:off x="1657246" y="3437348"/>
            <a:ext cx="5288100" cy="1891122"/>
            <a:chOff x="190440" y="2700328"/>
            <a:chExt cx="5288100" cy="1891122"/>
          </a:xfrm>
        </p:grpSpPr>
        <p:grpSp>
          <p:nvGrpSpPr>
            <p:cNvPr id="61" name="Groupe 20"/>
            <p:cNvGrpSpPr/>
            <p:nvPr/>
          </p:nvGrpSpPr>
          <p:grpSpPr>
            <a:xfrm>
              <a:off x="190440" y="2700328"/>
              <a:ext cx="4156990" cy="1891122"/>
              <a:chOff x="190440" y="2700328"/>
              <a:chExt cx="4156990" cy="1891122"/>
            </a:xfrm>
          </p:grpSpPr>
          <p:cxnSp>
            <p:nvCxnSpPr>
              <p:cNvPr id="65" name="Connecteur droit 64"/>
              <p:cNvCxnSpPr/>
              <p:nvPr/>
            </p:nvCxnSpPr>
            <p:spPr>
              <a:xfrm rot="5400000">
                <a:off x="4091045" y="4335065"/>
                <a:ext cx="511182" cy="158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700328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FF000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yl3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62" name="Connecteur droit 61"/>
            <p:cNvCxnSpPr/>
            <p:nvPr/>
          </p:nvCxnSpPr>
          <p:spPr>
            <a:xfrm rot="5400000" flipH="1" flipV="1">
              <a:off x="5204693" y="4316810"/>
              <a:ext cx="547693" cy="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/>
          <p:cNvGrpSpPr/>
          <p:nvPr/>
        </p:nvGrpSpPr>
        <p:grpSpPr>
          <a:xfrm>
            <a:off x="3044740" y="2406636"/>
            <a:ext cx="3827580" cy="2628936"/>
            <a:chOff x="190440" y="1677964"/>
            <a:chExt cx="3827580" cy="2628936"/>
          </a:xfrm>
        </p:grpSpPr>
        <p:grpSp>
          <p:nvGrpSpPr>
            <p:cNvPr id="70" name="Groupe 20"/>
            <p:cNvGrpSpPr/>
            <p:nvPr/>
          </p:nvGrpSpPr>
          <p:grpSpPr>
            <a:xfrm>
              <a:off x="190440" y="1677964"/>
              <a:ext cx="2879829" cy="2628936"/>
              <a:chOff x="190440" y="1677964"/>
              <a:chExt cx="2879829" cy="2628936"/>
            </a:xfrm>
          </p:grpSpPr>
          <p:cxnSp>
            <p:nvCxnSpPr>
              <p:cNvPr id="72" name="Connecteur droit 71"/>
              <p:cNvCxnSpPr/>
              <p:nvPr/>
            </p:nvCxnSpPr>
            <p:spPr>
              <a:xfrm rot="5400000">
                <a:off x="1755007" y="2991638"/>
                <a:ext cx="2628936" cy="1588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 Box 2"/>
              <p:cNvSpPr txBox="1">
                <a:spLocks noChangeArrowheads="1"/>
              </p:cNvSpPr>
              <p:nvPr/>
            </p:nvSpPr>
            <p:spPr bwMode="auto">
              <a:xfrm>
                <a:off x="190440" y="2700328"/>
                <a:ext cx="1241443" cy="474668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r-FR" sz="2400" b="1" dirty="0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C</a:t>
                </a:r>
                <a:r>
                  <a:rPr sz="2400" b="1" smtClean="0">
                    <a:ln w="17780" cmpd="sng">
                      <a:noFill/>
                      <a:prstDash val="solid"/>
                      <a:miter lim="800000"/>
                    </a:ln>
                    <a:solidFill>
                      <a:srgbClr val="00B050"/>
                    </a:soli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yl2</a:t>
                </a:r>
                <a:endParaRPr sz="2400" b="1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 rot="16200000" flipV="1">
              <a:off x="2685692" y="2974573"/>
              <a:ext cx="2628935" cy="357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e 77"/>
          <p:cNvGrpSpPr/>
          <p:nvPr/>
        </p:nvGrpSpPr>
        <p:grpSpPr>
          <a:xfrm>
            <a:off x="1030239" y="4560903"/>
            <a:ext cx="949338" cy="1057344"/>
            <a:chOff x="1030239" y="4560903"/>
            <a:chExt cx="949338" cy="1057344"/>
          </a:xfrm>
        </p:grpSpPr>
        <p:sp>
          <p:nvSpPr>
            <p:cNvPr id="76" name="ZoneTexte 75"/>
            <p:cNvSpPr txBox="1"/>
            <p:nvPr/>
          </p:nvSpPr>
          <p:spPr>
            <a:xfrm>
              <a:off x="1030239" y="456090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1030239" y="5218137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1176291" y="4633929"/>
            <a:ext cx="620721" cy="1314468"/>
            <a:chOff x="1212804" y="4926033"/>
            <a:chExt cx="620721" cy="1314468"/>
          </a:xfrm>
        </p:grpSpPr>
        <p:grpSp>
          <p:nvGrpSpPr>
            <p:cNvPr id="80" name="Groupe 71"/>
            <p:cNvGrpSpPr/>
            <p:nvPr/>
          </p:nvGrpSpPr>
          <p:grpSpPr>
            <a:xfrm>
              <a:off x="1249317" y="4926033"/>
              <a:ext cx="584208" cy="328617"/>
              <a:chOff x="1139778" y="6057936"/>
              <a:chExt cx="584208" cy="328617"/>
            </a:xfrm>
          </p:grpSpPr>
          <p:cxnSp>
            <p:nvCxnSpPr>
              <p:cNvPr id="84" name="Connecteur droit 83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e 71"/>
            <p:cNvGrpSpPr/>
            <p:nvPr/>
          </p:nvGrpSpPr>
          <p:grpSpPr>
            <a:xfrm>
              <a:off x="1212804" y="5911884"/>
              <a:ext cx="584208" cy="328617"/>
              <a:chOff x="1139778" y="6057936"/>
              <a:chExt cx="584208" cy="328617"/>
            </a:xfrm>
          </p:grpSpPr>
          <p:cxnSp>
            <p:nvCxnSpPr>
              <p:cNvPr id="82" name="Connecteur droit 81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necteur droit 82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ZoneTexte 85"/>
          <p:cNvSpPr txBox="1"/>
          <p:nvPr/>
        </p:nvSpPr>
        <p:spPr>
          <a:xfrm>
            <a:off x="1833525" y="5875371"/>
            <a:ext cx="94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000" b="1" smtClean="0">
                <a:solidFill>
                  <a:schemeClr val="bg1"/>
                </a:solidFill>
              </a:rPr>
              <a:t>Ry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87" name="Text Box 2"/>
          <p:cNvSpPr txBox="1">
            <a:spLocks noChangeArrowheads="1"/>
          </p:cNvSpPr>
          <p:nvPr/>
        </p:nvSpPr>
        <p:spPr bwMode="auto">
          <a:xfrm>
            <a:off x="3586150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8" name="Groupe 55"/>
          <p:cNvGrpSpPr/>
          <p:nvPr/>
        </p:nvGrpSpPr>
        <p:grpSpPr>
          <a:xfrm>
            <a:off x="5630877" y="215856"/>
            <a:ext cx="3103604" cy="803286"/>
            <a:chOff x="5557851" y="215856"/>
            <a:chExt cx="3103604" cy="803286"/>
          </a:xfrm>
        </p:grpSpPr>
        <p:sp>
          <p:nvSpPr>
            <p:cNvPr id="89" name="Text Box 2"/>
            <p:cNvSpPr txBox="1">
              <a:spLocks noChangeArrowheads="1"/>
            </p:cNvSpPr>
            <p:nvPr/>
          </p:nvSpPr>
          <p:spPr bwMode="auto">
            <a:xfrm>
              <a:off x="5557851" y="215856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90" name="Text Box 2"/>
            <p:cNvSpPr txBox="1">
              <a:spLocks noChangeArrowheads="1"/>
            </p:cNvSpPr>
            <p:nvPr/>
          </p:nvSpPr>
          <p:spPr bwMode="auto">
            <a:xfrm>
              <a:off x="7237448" y="215856"/>
              <a:ext cx="1424007" cy="803286"/>
            </a:xfrm>
            <a:prstGeom prst="rect">
              <a:avLst/>
            </a:prstGeom>
            <a:noFill/>
            <a:ln w="57150" cmpd="sng">
              <a:solidFill>
                <a:srgbClr val="FFC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Vis 2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2016090" y="5948397"/>
            <a:ext cx="584208" cy="328617"/>
            <a:chOff x="1176291" y="5984910"/>
            <a:chExt cx="584208" cy="328617"/>
          </a:xfrm>
        </p:grpSpPr>
        <p:cxnSp>
          <p:nvCxnSpPr>
            <p:cNvPr id="92" name="Connecteur droit 91"/>
            <p:cNvCxnSpPr/>
            <p:nvPr/>
          </p:nvCxnSpPr>
          <p:spPr>
            <a:xfrm flipV="1">
              <a:off x="1176291" y="5984910"/>
              <a:ext cx="547695" cy="32861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>
              <a:off x="1212804" y="5984910"/>
              <a:ext cx="547695" cy="328617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7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70" decel="100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770" decel="100000"/>
                                        <p:tgtEl>
                                          <p:spTgt spid="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4" dur="77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600200" y="1638300"/>
            <a:ext cx="7543800" cy="5219700"/>
            <a:chOff x="1600200" y="1638300"/>
            <a:chExt cx="7543800" cy="5219700"/>
          </a:xfrm>
        </p:grpSpPr>
        <p:pic>
          <p:nvPicPr>
            <p:cNvPr id="8" name="Image 7" descr="Contact hélicpïdal et pl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1638300"/>
              <a:ext cx="7543800" cy="5219700"/>
            </a:xfrm>
            <a:prstGeom prst="rect">
              <a:avLst/>
            </a:prstGeom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19716" y="4232286"/>
              <a:ext cx="1504908" cy="1541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23</a:t>
            </a:fld>
            <a:endParaRPr kumimoji="0" lang="fr-FR"/>
          </a:p>
        </p:txBody>
      </p:sp>
      <p:sp>
        <p:nvSpPr>
          <p:cNvPr id="10" name="Bouton d'action : Retour 9">
            <a:hlinkClick r:id="rId5" action="ppaction://hlinksldjump" highlightClick="1"/>
          </p:cNvPr>
          <p:cNvSpPr/>
          <p:nvPr/>
        </p:nvSpPr>
        <p:spPr>
          <a:xfrm>
            <a:off x="8478891" y="6240501"/>
            <a:ext cx="438156" cy="401643"/>
          </a:xfrm>
          <a:prstGeom prst="actionButtonReturn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90439" y="398421"/>
            <a:ext cx="2957554" cy="2336832"/>
            <a:chOff x="190439" y="398421"/>
            <a:chExt cx="2957554" cy="2336832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90439" y="398421"/>
              <a:ext cx="2957553" cy="69374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190441" y="1201707"/>
              <a:ext cx="2957552" cy="153354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 partir de surfaces de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contact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hélicoïdales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1 surface plane associée</a:t>
              </a: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  <a:p>
              <a:pPr algn="ctr"/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153927" y="3977489"/>
            <a:ext cx="2921040" cy="2737681"/>
            <a:chOff x="-174690" y="4014001"/>
            <a:chExt cx="2921040" cy="2737681"/>
          </a:xfrm>
        </p:grpSpPr>
        <p:cxnSp>
          <p:nvCxnSpPr>
            <p:cNvPr id="17" name="Connecteur droit 16"/>
            <p:cNvCxnSpPr/>
            <p:nvPr/>
          </p:nvCxnSpPr>
          <p:spPr>
            <a:xfrm rot="5400000">
              <a:off x="-594987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7875" y="4487083"/>
              <a:ext cx="2190780" cy="79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-138177" y="405046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-174690" y="4598155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-174690" y="4926772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-174690" y="5255389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-174690" y="5584006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Rx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-174690" y="5912623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-174690" y="624124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Rz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 rot="5400000">
              <a:off x="244812" y="5382048"/>
              <a:ext cx="2737681" cy="158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1577934" y="4048927"/>
              <a:ext cx="1168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2000" b="1" smtClean="0">
                  <a:solidFill>
                    <a:schemeClr val="bg1"/>
                  </a:solidFill>
                </a:rPr>
                <a:t>Réglage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738135" y="404972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DDLib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e 25"/>
          <p:cNvGrpSpPr/>
          <p:nvPr/>
        </p:nvGrpSpPr>
        <p:grpSpPr>
          <a:xfrm>
            <a:off x="299979" y="2188352"/>
            <a:ext cx="5295180" cy="1605778"/>
            <a:chOff x="263466" y="2042300"/>
            <a:chExt cx="5295180" cy="1605778"/>
          </a:xfrm>
        </p:grpSpPr>
        <p:cxnSp>
          <p:nvCxnSpPr>
            <p:cNvPr id="30" name="Connecteur droit 29"/>
            <p:cNvCxnSpPr/>
            <p:nvPr/>
          </p:nvCxnSpPr>
          <p:spPr>
            <a:xfrm rot="5400000" flipH="1" flipV="1">
              <a:off x="4772822" y="2826536"/>
              <a:ext cx="1570059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rot="5400000" flipH="1" flipV="1">
              <a:off x="4079869" y="2862255"/>
              <a:ext cx="1570059" cy="15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hél1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39" name="Groupe 25"/>
          <p:cNvGrpSpPr/>
          <p:nvPr/>
        </p:nvGrpSpPr>
        <p:grpSpPr>
          <a:xfrm>
            <a:off x="1650957" y="1822428"/>
            <a:ext cx="4052948" cy="2081242"/>
            <a:chOff x="263466" y="1676376"/>
            <a:chExt cx="4052948" cy="2081242"/>
          </a:xfrm>
        </p:grpSpPr>
        <p:cxnSp>
          <p:nvCxnSpPr>
            <p:cNvPr id="41" name="Connecteur droit 40"/>
            <p:cNvCxnSpPr/>
            <p:nvPr/>
          </p:nvCxnSpPr>
          <p:spPr>
            <a:xfrm rot="16200000" flipV="1">
              <a:off x="3275792" y="2716996"/>
              <a:ext cx="2081242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rot="5400000" flipH="1" flipV="1">
              <a:off x="2418530" y="2734459"/>
              <a:ext cx="2044728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hél2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36492" y="4633929"/>
            <a:ext cx="584208" cy="1935189"/>
            <a:chOff x="336492" y="4633929"/>
            <a:chExt cx="584208" cy="1935189"/>
          </a:xfrm>
        </p:grpSpPr>
        <p:grpSp>
          <p:nvGrpSpPr>
            <p:cNvPr id="45" name="Groupe 71"/>
            <p:cNvGrpSpPr/>
            <p:nvPr/>
          </p:nvGrpSpPr>
          <p:grpSpPr>
            <a:xfrm>
              <a:off x="336492" y="5619780"/>
              <a:ext cx="584208" cy="365130"/>
              <a:chOff x="1139778" y="7080300"/>
              <a:chExt cx="584208" cy="365130"/>
            </a:xfrm>
          </p:grpSpPr>
          <p:cxnSp>
            <p:nvCxnSpPr>
              <p:cNvPr id="55" name="Connecteur droit 54"/>
              <p:cNvCxnSpPr/>
              <p:nvPr/>
            </p:nvCxnSpPr>
            <p:spPr>
              <a:xfrm flipV="1">
                <a:off x="1139778" y="7116813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1176291" y="7080300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72"/>
            <p:cNvGrpSpPr/>
            <p:nvPr/>
          </p:nvGrpSpPr>
          <p:grpSpPr>
            <a:xfrm>
              <a:off x="336492" y="4633929"/>
              <a:ext cx="584208" cy="328617"/>
              <a:chOff x="1139778" y="6057936"/>
              <a:chExt cx="584208" cy="328617"/>
            </a:xfrm>
          </p:grpSpPr>
          <p:cxnSp>
            <p:nvCxnSpPr>
              <p:cNvPr id="53" name="Connecteur droit 52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e 75"/>
            <p:cNvGrpSpPr/>
            <p:nvPr/>
          </p:nvGrpSpPr>
          <p:grpSpPr>
            <a:xfrm>
              <a:off x="336492" y="6240501"/>
              <a:ext cx="584208" cy="328617"/>
              <a:chOff x="1139778" y="6057936"/>
              <a:chExt cx="584208" cy="328617"/>
            </a:xfrm>
          </p:grpSpPr>
          <p:cxnSp>
            <p:nvCxnSpPr>
              <p:cNvPr id="51" name="Connecteur droit 50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e 72"/>
            <p:cNvGrpSpPr/>
            <p:nvPr/>
          </p:nvGrpSpPr>
          <p:grpSpPr>
            <a:xfrm>
              <a:off x="336492" y="5254650"/>
              <a:ext cx="584208" cy="328617"/>
              <a:chOff x="1139778" y="6057936"/>
              <a:chExt cx="584208" cy="328617"/>
            </a:xfrm>
          </p:grpSpPr>
          <p:cxnSp>
            <p:nvCxnSpPr>
              <p:cNvPr id="49" name="Connecteur droit 48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e 56"/>
          <p:cNvGrpSpPr/>
          <p:nvPr/>
        </p:nvGrpSpPr>
        <p:grpSpPr>
          <a:xfrm>
            <a:off x="1030239" y="4889520"/>
            <a:ext cx="985851" cy="1385961"/>
            <a:chOff x="1030239" y="4889520"/>
            <a:chExt cx="985851" cy="1385961"/>
          </a:xfrm>
        </p:grpSpPr>
        <p:sp>
          <p:nvSpPr>
            <p:cNvPr id="58" name="ZoneTexte 57"/>
            <p:cNvSpPr txBox="1"/>
            <p:nvPr/>
          </p:nvSpPr>
          <p:spPr>
            <a:xfrm>
              <a:off x="1066752" y="4889520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Ty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1030239" y="5875371"/>
              <a:ext cx="9493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2000" b="1" smtClean="0">
                  <a:solidFill>
                    <a:schemeClr val="bg1"/>
                  </a:solidFill>
                </a:rPr>
                <a:t>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299978" y="3428998"/>
            <a:ext cx="5988133" cy="511186"/>
            <a:chOff x="263466" y="2735253"/>
            <a:chExt cx="5988133" cy="511186"/>
          </a:xfrm>
        </p:grpSpPr>
        <p:cxnSp>
          <p:nvCxnSpPr>
            <p:cNvPr id="68" name="Connecteur droit 67"/>
            <p:cNvCxnSpPr/>
            <p:nvPr/>
          </p:nvCxnSpPr>
          <p:spPr>
            <a:xfrm flipV="1">
              <a:off x="4279897" y="3246437"/>
              <a:ext cx="1971702" cy="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1650960" y="3429000"/>
            <a:ext cx="4783203" cy="474668"/>
            <a:chOff x="263466" y="2735253"/>
            <a:chExt cx="4783203" cy="474668"/>
          </a:xfrm>
        </p:grpSpPr>
        <p:cxnSp>
          <p:nvCxnSpPr>
            <p:cNvPr id="75" name="Connecteur droit 74"/>
            <p:cNvCxnSpPr/>
            <p:nvPr/>
          </p:nvCxnSpPr>
          <p:spPr>
            <a:xfrm flipV="1">
              <a:off x="4316411" y="3173407"/>
              <a:ext cx="730258" cy="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/>
            <p:cNvCxnSpPr/>
            <p:nvPr/>
          </p:nvCxnSpPr>
          <p:spPr>
            <a:xfrm rot="10800000">
              <a:off x="2855890" y="3171815"/>
              <a:ext cx="584209" cy="159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 Box 2"/>
            <p:cNvSpPr txBox="1">
              <a:spLocks noChangeArrowheads="1"/>
            </p:cNvSpPr>
            <p:nvPr/>
          </p:nvSpPr>
          <p:spPr bwMode="auto">
            <a:xfrm>
              <a:off x="263466" y="2735253"/>
              <a:ext cx="1241443" cy="474668"/>
            </a:xfrm>
            <a:prstGeom prst="rect">
              <a:avLst/>
            </a:prstGeom>
            <a:solidFill>
              <a:schemeClr val="tx1"/>
            </a:solidFill>
            <a:ln w="57150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plan</a:t>
              </a:r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1212804" y="4926033"/>
            <a:ext cx="620721" cy="1314468"/>
            <a:chOff x="1212804" y="4926033"/>
            <a:chExt cx="620721" cy="1314468"/>
          </a:xfrm>
        </p:grpSpPr>
        <p:grpSp>
          <p:nvGrpSpPr>
            <p:cNvPr id="82" name="Groupe 71"/>
            <p:cNvGrpSpPr/>
            <p:nvPr/>
          </p:nvGrpSpPr>
          <p:grpSpPr>
            <a:xfrm>
              <a:off x="1249317" y="4926033"/>
              <a:ext cx="584208" cy="328617"/>
              <a:chOff x="1139778" y="6057936"/>
              <a:chExt cx="584208" cy="328617"/>
            </a:xfrm>
          </p:grpSpPr>
          <p:cxnSp>
            <p:nvCxnSpPr>
              <p:cNvPr id="83" name="Connecteur droit 82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e 71"/>
            <p:cNvGrpSpPr/>
            <p:nvPr/>
          </p:nvGrpSpPr>
          <p:grpSpPr>
            <a:xfrm>
              <a:off x="1212804" y="5911884"/>
              <a:ext cx="584208" cy="328617"/>
              <a:chOff x="1139778" y="6057936"/>
              <a:chExt cx="584208" cy="328617"/>
            </a:xfrm>
          </p:grpSpPr>
          <p:cxnSp>
            <p:nvCxnSpPr>
              <p:cNvPr id="86" name="Connecteur droit 85"/>
              <p:cNvCxnSpPr/>
              <p:nvPr/>
            </p:nvCxnSpPr>
            <p:spPr>
              <a:xfrm flipV="1">
                <a:off x="1139778" y="6057936"/>
                <a:ext cx="547695" cy="328617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>
                <a:off x="1176291" y="6057936"/>
                <a:ext cx="547695" cy="328617"/>
              </a:xfrm>
              <a:prstGeom prst="line">
                <a:avLst/>
              </a:prstGeom>
              <a:ln w="571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Text Box 2"/>
          <p:cNvSpPr txBox="1">
            <a:spLocks noChangeArrowheads="1"/>
          </p:cNvSpPr>
          <p:nvPr/>
        </p:nvSpPr>
        <p:spPr bwMode="auto">
          <a:xfrm>
            <a:off x="3586150" y="106318"/>
            <a:ext cx="1716110" cy="102236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sz="2000" b="1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Maintenir</a:t>
            </a: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 les 2 {E} entre eux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e 55"/>
          <p:cNvGrpSpPr/>
          <p:nvPr/>
        </p:nvGrpSpPr>
        <p:grpSpPr>
          <a:xfrm>
            <a:off x="5630877" y="215856"/>
            <a:ext cx="3103604" cy="803286"/>
            <a:chOff x="5557851" y="215856"/>
            <a:chExt cx="3103604" cy="803286"/>
          </a:xfrm>
        </p:grpSpPr>
        <p:sp>
          <p:nvSpPr>
            <p:cNvPr id="91" name="Text Box 2"/>
            <p:cNvSpPr txBox="1">
              <a:spLocks noChangeArrowheads="1"/>
            </p:cNvSpPr>
            <p:nvPr/>
          </p:nvSpPr>
          <p:spPr bwMode="auto">
            <a:xfrm>
              <a:off x="5557851" y="215856"/>
              <a:ext cx="1533546" cy="76677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b="1" dirty="0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ar adhérence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92" name="Text Box 2"/>
            <p:cNvSpPr txBox="1">
              <a:spLocks noChangeArrowheads="1"/>
            </p:cNvSpPr>
            <p:nvPr/>
          </p:nvSpPr>
          <p:spPr bwMode="auto">
            <a:xfrm>
              <a:off x="7237448" y="215856"/>
              <a:ext cx="1424007" cy="803286"/>
            </a:xfrm>
            <a:prstGeom prst="rect">
              <a:avLst/>
            </a:prstGeom>
            <a:noFill/>
            <a:ln w="57150" cmpd="sng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sz="2400" b="1" smtClean="0">
                  <a:ln w="17780" cmpd="sng">
                    <a:noFill/>
                    <a:prstDash val="solid"/>
                    <a:miter lim="800000"/>
                  </a:ln>
                  <a:solidFill>
                    <a:srgbClr val="00B05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Vis 1</a:t>
              </a:r>
              <a:endParaRPr sz="2400" b="1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3928" y="2771767"/>
            <a:ext cx="1716110" cy="1716110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Réaliser une liaison encastrement entre 2 ensembles {E}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1870038" y="1712889"/>
            <a:ext cx="2044727" cy="4198994"/>
            <a:chOff x="1870038" y="1712889"/>
            <a:chExt cx="2044727" cy="4198994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198655" y="1712889"/>
              <a:ext cx="1655896" cy="1131903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Positionner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2198655" y="4889520"/>
              <a:ext cx="1716110" cy="102236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sz="2000" b="1" smtClean="0">
                  <a:ln w="1905">
                    <a:solidFill>
                      <a:srgbClr val="0033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Maintenir</a:t>
              </a: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 les 2 {E} entre eux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" name="Groupe 37"/>
            <p:cNvGrpSpPr/>
            <p:nvPr/>
          </p:nvGrpSpPr>
          <p:grpSpPr>
            <a:xfrm>
              <a:off x="1870038" y="2260584"/>
              <a:ext cx="328617" cy="3141706"/>
              <a:chOff x="1870038" y="2260584"/>
              <a:chExt cx="328617" cy="3141706"/>
            </a:xfrm>
          </p:grpSpPr>
          <p:cxnSp>
            <p:nvCxnSpPr>
              <p:cNvPr id="18" name="Connecteur droit 17"/>
              <p:cNvCxnSpPr>
                <a:stCxn id="3074" idx="3"/>
              </p:cNvCxnSpPr>
              <p:nvPr/>
            </p:nvCxnSpPr>
            <p:spPr>
              <a:xfrm flipV="1">
                <a:off x="1870038" y="3611565"/>
                <a:ext cx="182565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>
                <a:off x="2052603" y="2260584"/>
                <a:ext cx="146052" cy="158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rot="5400000" flipH="1" flipV="1">
                <a:off x="483338" y="3829849"/>
                <a:ext cx="3140118" cy="158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2052603" y="5400702"/>
                <a:ext cx="146052" cy="158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ectangle 2"/>
          <p:cNvSpPr txBox="1">
            <a:spLocks/>
          </p:cNvSpPr>
          <p:nvPr/>
        </p:nvSpPr>
        <p:spPr>
          <a:xfrm>
            <a:off x="226953" y="544473"/>
            <a:ext cx="2858079" cy="612305"/>
          </a:xfrm>
          <a:prstGeom prst="wedgeRectCallout">
            <a:avLst>
              <a:gd name="adj1" fmla="val -39744"/>
              <a:gd name="adj2" fmla="val 282956"/>
            </a:avLst>
          </a:prstGeom>
          <a:solidFill>
            <a:schemeClr val="tx2">
              <a:lumMod val="50000"/>
            </a:schemeClr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/>
        </p:spPr>
        <p:txBody>
          <a:bodyPr vert="horz" anchor="ctr">
            <a:normAutofit fontScale="55000" lnSpcReduction="20000"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Fonction à assurer</a:t>
            </a:r>
            <a:endParaRPr kumimoji="0" lang="fr-FR" sz="4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kumimoji="0" lang="fr-FR" sz="1200" smtClean="0"/>
              <a:pPr/>
              <a:t>3</a:t>
            </a:fld>
            <a:endParaRPr kumimoji="0" lang="fr-FR"/>
          </a:p>
        </p:txBody>
      </p:sp>
      <p:grpSp>
        <p:nvGrpSpPr>
          <p:cNvPr id="53" name="Groupe 52"/>
          <p:cNvGrpSpPr/>
          <p:nvPr/>
        </p:nvGrpSpPr>
        <p:grpSpPr>
          <a:xfrm>
            <a:off x="6032520" y="146053"/>
            <a:ext cx="3004664" cy="6532605"/>
            <a:chOff x="6032520" y="146053"/>
            <a:chExt cx="3004664" cy="6532605"/>
          </a:xfrm>
        </p:grpSpPr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470676" y="146053"/>
              <a:ext cx="2516194" cy="732771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Choisir les surfaces de mise en position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6470677" y="982629"/>
              <a:ext cx="2566507" cy="105887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Permettre les mobilités lors du réglage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6470677" y="2224071"/>
              <a:ext cx="2566507" cy="730261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Interposer des obstacles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6470677" y="3063870"/>
              <a:ext cx="2566507" cy="1058877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Mettre en place des flux bouclés de serrage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6470677" y="4305312"/>
              <a:ext cx="2566507" cy="69374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Dimensionner les obstacles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6470677" y="5108598"/>
              <a:ext cx="2566507" cy="766773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Dimensionner les surfaces en contact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Connecteur droit 43"/>
            <p:cNvCxnSpPr/>
            <p:nvPr/>
          </p:nvCxnSpPr>
          <p:spPr>
            <a:xfrm flipV="1">
              <a:off x="6062627" y="1203295"/>
              <a:ext cx="18256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6245192" y="507960"/>
              <a:ext cx="216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16200000" flipV="1">
              <a:off x="5720629" y="999354"/>
              <a:ext cx="1057123" cy="481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6245192" y="1528736"/>
              <a:ext cx="2160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6032520" y="3101970"/>
              <a:ext cx="18256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6215085" y="2589201"/>
              <a:ext cx="252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/>
            <p:cNvCxnSpPr/>
            <p:nvPr/>
          </p:nvCxnSpPr>
          <p:spPr>
            <a:xfrm rot="5400000" flipH="1" flipV="1">
              <a:off x="5687317" y="3116969"/>
              <a:ext cx="1057124" cy="158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6215085" y="3648078"/>
              <a:ext cx="2520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V="1">
              <a:off x="6032520" y="5402289"/>
              <a:ext cx="18256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/>
            <p:cNvCxnSpPr/>
            <p:nvPr/>
          </p:nvCxnSpPr>
          <p:spPr>
            <a:xfrm>
              <a:off x="6215085" y="4633929"/>
              <a:ext cx="252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rot="5400000" flipH="1" flipV="1">
              <a:off x="5394337" y="5491985"/>
              <a:ext cx="1642291" cy="79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6215085" y="6311939"/>
              <a:ext cx="2520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6470676" y="6009036"/>
              <a:ext cx="2566507" cy="66962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1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Dimensionner les flux de serrage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8" name="Connecteur droit 47"/>
            <p:cNvCxnSpPr/>
            <p:nvPr/>
          </p:nvCxnSpPr>
          <p:spPr>
            <a:xfrm>
              <a:off x="6215085" y="5510241"/>
              <a:ext cx="252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3841740" y="530781"/>
            <a:ext cx="2190780" cy="5381103"/>
            <a:chOff x="3841740" y="530781"/>
            <a:chExt cx="2190780" cy="5381103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4286302" y="530781"/>
              <a:ext cx="1746218" cy="1348372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Définir les surfaces de mise en position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4286302" y="2612022"/>
              <a:ext cx="1746218" cy="1011279"/>
            </a:xfrm>
            <a:prstGeom prst="rect">
              <a:avLst/>
            </a:prstGeom>
            <a:gradFill rotWithShape="0">
              <a:gsLst>
                <a:gs pos="0">
                  <a:srgbClr val="0000FF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Mettre les</a:t>
              </a:r>
              <a:r>
                <a:rPr kumimoji="0" lang="fr-FR" sz="2000" b="1" i="0" u="none" strike="noStrike" normalizeH="0" dirty="0" smtClean="0">
                  <a:ln w="1905">
                    <a:solidFill>
                      <a:srgbClr val="003300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 surfaces en contact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4286302" y="4839315"/>
              <a:ext cx="1746218" cy="1072569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Garantir la fiabilité des contacts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3841740" y="2297097"/>
              <a:ext cx="18256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endCxn id="21" idx="1"/>
            </p:cNvCxnSpPr>
            <p:nvPr/>
          </p:nvCxnSpPr>
          <p:spPr>
            <a:xfrm>
              <a:off x="4024305" y="1200119"/>
              <a:ext cx="261997" cy="484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 flipH="1" flipV="1">
              <a:off x="3057506" y="2168509"/>
              <a:ext cx="1935188" cy="15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4024305" y="3136896"/>
              <a:ext cx="2520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3914766" y="5399114"/>
              <a:ext cx="360000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/>
          <p:cNvGrpSpPr/>
          <p:nvPr/>
        </p:nvGrpSpPr>
        <p:grpSpPr>
          <a:xfrm>
            <a:off x="6470674" y="142830"/>
            <a:ext cx="2566510" cy="1895453"/>
            <a:chOff x="6470674" y="142830"/>
            <a:chExt cx="2566510" cy="1895453"/>
          </a:xfrm>
        </p:grpSpPr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6470674" y="142830"/>
              <a:ext cx="2556000" cy="73277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Choisir les surfaces de mise en position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2"/>
            <p:cNvSpPr txBox="1">
              <a:spLocks noChangeArrowheads="1"/>
            </p:cNvSpPr>
            <p:nvPr/>
          </p:nvSpPr>
          <p:spPr bwMode="auto">
            <a:xfrm>
              <a:off x="6470677" y="979406"/>
              <a:ext cx="2566507" cy="1058877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Permettre les mobilités lors du réglage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9B2101-2E9F-420A-91A3-890890D84497}" type="slidenum">
              <a:rPr kumimoji="0" lang="fr-FR" sz="1200" smtClean="0"/>
              <a:pPr/>
              <a:t>4</a:t>
            </a:fld>
            <a:endParaRPr kumimoji="0" lang="fr-FR"/>
          </a:p>
        </p:txBody>
      </p:sp>
      <p:grpSp>
        <p:nvGrpSpPr>
          <p:cNvPr id="6" name="Groupe 59"/>
          <p:cNvGrpSpPr/>
          <p:nvPr/>
        </p:nvGrpSpPr>
        <p:grpSpPr>
          <a:xfrm>
            <a:off x="153928" y="3502026"/>
            <a:ext cx="2482884" cy="1895453"/>
            <a:chOff x="6470675" y="142830"/>
            <a:chExt cx="2566509" cy="1895453"/>
          </a:xfrm>
        </p:grpSpPr>
        <p:sp>
          <p:nvSpPr>
            <p:cNvPr id="58" name="Text Box 2"/>
            <p:cNvSpPr txBox="1">
              <a:spLocks noChangeArrowheads="1"/>
            </p:cNvSpPr>
            <p:nvPr/>
          </p:nvSpPr>
          <p:spPr bwMode="auto">
            <a:xfrm>
              <a:off x="6470675" y="142830"/>
              <a:ext cx="2555911" cy="73277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Choisir les surfaces de mise en position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 Box 2"/>
            <p:cNvSpPr txBox="1">
              <a:spLocks noChangeArrowheads="1"/>
            </p:cNvSpPr>
            <p:nvPr/>
          </p:nvSpPr>
          <p:spPr bwMode="auto">
            <a:xfrm>
              <a:off x="6470677" y="979406"/>
              <a:ext cx="2566507" cy="1058877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normalizeH="0" baseline="0" dirty="0" smtClean="0">
                  <a:ln w="1905">
                    <a:solidFill>
                      <a:srgbClr val="003300"/>
                    </a:solidFill>
                  </a:ln>
                  <a:solidFill>
                    <a:schemeClr val="bg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libri" pitchFamily="34" charset="0"/>
                  <a:cs typeface="Arial" pitchFamily="34" charset="0"/>
                </a:rPr>
                <a:t>Permettre les mobilités lors du réglage</a:t>
              </a:r>
              <a:endPara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263465" y="617500"/>
            <a:ext cx="2811501" cy="1022364"/>
          </a:xfrm>
          <a:prstGeom prst="wedgeRectCallout">
            <a:avLst>
              <a:gd name="adj1" fmla="val -36367"/>
              <a:gd name="adj2" fmla="val 198706"/>
            </a:avLst>
          </a:prstGeom>
          <a:gradFill rotWithShape="0">
            <a:gsLst>
              <a:gs pos="0">
                <a:srgbClr val="99CC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Réaliser une liaison encastrement entre 2 ensembles {E}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8" name="Groupe 117"/>
          <p:cNvGrpSpPr/>
          <p:nvPr/>
        </p:nvGrpSpPr>
        <p:grpSpPr>
          <a:xfrm>
            <a:off x="2636811" y="3499515"/>
            <a:ext cx="5732541" cy="732771"/>
            <a:chOff x="2636811" y="3499515"/>
            <a:chExt cx="5732541" cy="732771"/>
          </a:xfrm>
        </p:grpSpPr>
        <p:cxnSp>
          <p:nvCxnSpPr>
            <p:cNvPr id="91" name="Connecteur droit 90"/>
            <p:cNvCxnSpPr/>
            <p:nvPr/>
          </p:nvCxnSpPr>
          <p:spPr>
            <a:xfrm>
              <a:off x="2636811" y="3867156"/>
              <a:ext cx="1058877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 Box 2"/>
            <p:cNvSpPr txBox="1">
              <a:spLocks noChangeArrowheads="1"/>
            </p:cNvSpPr>
            <p:nvPr/>
          </p:nvSpPr>
          <p:spPr bwMode="auto">
            <a:xfrm>
              <a:off x="3513123" y="3499515"/>
              <a:ext cx="4856229" cy="73277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31813" indent="-531813">
                <a:tabLst>
                  <a:tab pos="531813" algn="l"/>
                </a:tabLst>
              </a:pPr>
              <a:r>
                <a:rPr sz="2000"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2.3 	A partir de surfaces de contact coniques de révolution</a:t>
              </a:r>
              <a:endParaRPr sz="2000"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0" name="Groupe 119"/>
          <p:cNvGrpSpPr/>
          <p:nvPr/>
        </p:nvGrpSpPr>
        <p:grpSpPr>
          <a:xfrm>
            <a:off x="2636811" y="4122747"/>
            <a:ext cx="5732541" cy="2446371"/>
            <a:chOff x="2636811" y="4122747"/>
            <a:chExt cx="5732541" cy="2446371"/>
          </a:xfrm>
        </p:grpSpPr>
        <p:cxnSp>
          <p:nvCxnSpPr>
            <p:cNvPr id="112" name="Connecteur droit 111"/>
            <p:cNvCxnSpPr/>
            <p:nvPr/>
          </p:nvCxnSpPr>
          <p:spPr>
            <a:xfrm>
              <a:off x="2892402" y="6203988"/>
              <a:ext cx="876312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2636811" y="4122747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3513123" y="5836347"/>
              <a:ext cx="4856229" cy="73277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31813" indent="-531813">
                <a:tabLst>
                  <a:tab pos="531813" algn="l"/>
                </a:tabLst>
              </a:pPr>
              <a:r>
                <a:rPr sz="2000"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2.5 	A partir de surfaces de contact hélicoïdales</a:t>
              </a:r>
              <a:endParaRPr sz="2000"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92" name="Connecteur droit 91"/>
            <p:cNvCxnSpPr/>
            <p:nvPr/>
          </p:nvCxnSpPr>
          <p:spPr>
            <a:xfrm rot="5400000" flipH="1" flipV="1">
              <a:off x="1834319" y="5181624"/>
              <a:ext cx="2116961" cy="79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e 118"/>
          <p:cNvGrpSpPr/>
          <p:nvPr/>
        </p:nvGrpSpPr>
        <p:grpSpPr>
          <a:xfrm>
            <a:off x="2563785" y="4011620"/>
            <a:ext cx="5805567" cy="1535134"/>
            <a:chOff x="2563785" y="4011620"/>
            <a:chExt cx="5805567" cy="1535134"/>
          </a:xfrm>
        </p:grpSpPr>
        <p:cxnSp>
          <p:nvCxnSpPr>
            <p:cNvPr id="95" name="Connecteur droit 94"/>
            <p:cNvCxnSpPr/>
            <p:nvPr/>
          </p:nvCxnSpPr>
          <p:spPr>
            <a:xfrm flipV="1">
              <a:off x="3074967" y="5035572"/>
              <a:ext cx="73026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>
              <a:off x="2563785" y="4011620"/>
              <a:ext cx="511182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 Box 2"/>
            <p:cNvSpPr txBox="1">
              <a:spLocks noChangeArrowheads="1"/>
            </p:cNvSpPr>
            <p:nvPr/>
          </p:nvSpPr>
          <p:spPr bwMode="auto">
            <a:xfrm>
              <a:off x="3513123" y="4521879"/>
              <a:ext cx="4856229" cy="1024875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31813" indent="-531813">
                <a:tabLst>
                  <a:tab pos="531813" algn="l"/>
                </a:tabLst>
              </a:pPr>
              <a:r>
                <a:rPr sz="2000"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2.4 	A partir de surfaces de contact ne laissant subsister qu'1 DDL en translation</a:t>
              </a:r>
              <a:endParaRPr sz="2000"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96" name="Connecteur droit 95"/>
            <p:cNvCxnSpPr/>
            <p:nvPr/>
          </p:nvCxnSpPr>
          <p:spPr>
            <a:xfrm rot="5400000" flipH="1" flipV="1">
              <a:off x="2563786" y="4524391"/>
              <a:ext cx="1022362" cy="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e 115"/>
          <p:cNvGrpSpPr/>
          <p:nvPr/>
        </p:nvGrpSpPr>
        <p:grpSpPr>
          <a:xfrm>
            <a:off x="2600298" y="1454787"/>
            <a:ext cx="5769053" cy="2156778"/>
            <a:chOff x="2600298" y="1454787"/>
            <a:chExt cx="5769053" cy="2156778"/>
          </a:xfrm>
        </p:grpSpPr>
        <p:cxnSp>
          <p:nvCxnSpPr>
            <p:cNvPr id="93" name="Connecteur droit 92"/>
            <p:cNvCxnSpPr/>
            <p:nvPr/>
          </p:nvCxnSpPr>
          <p:spPr>
            <a:xfrm>
              <a:off x="2600298" y="3609977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>
              <a:off x="2855889" y="1785915"/>
              <a:ext cx="876312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2"/>
            <p:cNvSpPr txBox="1">
              <a:spLocks noChangeArrowheads="1"/>
            </p:cNvSpPr>
            <p:nvPr/>
          </p:nvSpPr>
          <p:spPr bwMode="auto">
            <a:xfrm>
              <a:off x="3513122" y="1454787"/>
              <a:ext cx="4856229" cy="73277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31813" indent="-531813">
                <a:tabLst>
                  <a:tab pos="531813" algn="l"/>
                </a:tabLst>
              </a:pPr>
              <a:r>
                <a:rPr sz="2000"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2.1 	A partir de surfaces de contact planes</a:t>
              </a:r>
              <a:endParaRPr sz="2000"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98" name="Connecteur droit 97"/>
            <p:cNvCxnSpPr/>
            <p:nvPr/>
          </p:nvCxnSpPr>
          <p:spPr>
            <a:xfrm rot="16200000" flipV="1">
              <a:off x="1943067" y="2698740"/>
              <a:ext cx="1825649" cy="1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e 116"/>
          <p:cNvGrpSpPr/>
          <p:nvPr/>
        </p:nvGrpSpPr>
        <p:grpSpPr>
          <a:xfrm>
            <a:off x="2600298" y="2479662"/>
            <a:ext cx="5769054" cy="1243030"/>
            <a:chOff x="2600298" y="2479662"/>
            <a:chExt cx="5769054" cy="1243030"/>
          </a:xfrm>
        </p:grpSpPr>
        <p:cxnSp>
          <p:nvCxnSpPr>
            <p:cNvPr id="89" name="Connecteur droit 88"/>
            <p:cNvCxnSpPr/>
            <p:nvPr/>
          </p:nvCxnSpPr>
          <p:spPr>
            <a:xfrm rot="5400000" flipH="1" flipV="1">
              <a:off x="2581249" y="3263897"/>
              <a:ext cx="912825" cy="159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 Box 2"/>
            <p:cNvSpPr txBox="1">
              <a:spLocks noChangeArrowheads="1"/>
            </p:cNvSpPr>
            <p:nvPr/>
          </p:nvSpPr>
          <p:spPr bwMode="auto">
            <a:xfrm>
              <a:off x="3513123" y="2479662"/>
              <a:ext cx="4856229" cy="732771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531813" indent="-531813">
                <a:tabLst>
                  <a:tab pos="531813" algn="l"/>
                </a:tabLst>
              </a:pPr>
              <a:r>
                <a:rPr sz="2000"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2.2 	A partir de surfaces de contact cylindriques de révolution</a:t>
              </a:r>
              <a:endParaRPr sz="2000"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2600298" y="3721104"/>
              <a:ext cx="438156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3038454" y="2844792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5</a:t>
            </a:fld>
            <a:endParaRPr kumimoji="0" lang="fr-FR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63467" y="2735096"/>
            <a:ext cx="1460520" cy="1677087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1813" indent="-531813" algn="ctr">
              <a:tabLst>
                <a:tab pos="531813" algn="l"/>
              </a:tabLst>
            </a:pPr>
            <a:r>
              <a:rPr sz="2000"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2.1 	</a:t>
            </a:r>
          </a:p>
          <a:p>
            <a:pPr algn="ctr">
              <a:tabLst>
                <a:tab pos="723900" algn="l"/>
              </a:tabLst>
            </a:pPr>
            <a:r>
              <a:rPr sz="2000"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partir de surfaces de contact planes</a:t>
            </a:r>
            <a:endParaRPr sz="2000" b="1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6953" y="434934"/>
            <a:ext cx="1789137" cy="1350981"/>
          </a:xfrm>
          <a:prstGeom prst="wedgeRectCallout">
            <a:avLst>
              <a:gd name="adj1" fmla="val -29529"/>
              <a:gd name="adj2" fmla="val 96586"/>
            </a:avLst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Choisir les surfaces de mise en position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" name="Groupe 63"/>
          <p:cNvGrpSpPr/>
          <p:nvPr/>
        </p:nvGrpSpPr>
        <p:grpSpPr>
          <a:xfrm>
            <a:off x="1723986" y="651345"/>
            <a:ext cx="2738475" cy="2340931"/>
            <a:chOff x="1723986" y="651345"/>
            <a:chExt cx="2738475" cy="2340931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709838" y="651345"/>
              <a:ext cx="1752623" cy="102236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Aucune autre surface associée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1723986" y="2990688"/>
              <a:ext cx="511182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 flipH="1" flipV="1">
              <a:off x="1322343" y="2077863"/>
              <a:ext cx="1825650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235168" y="1162527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/>
          <p:cNvGrpSpPr/>
          <p:nvPr/>
        </p:nvGrpSpPr>
        <p:grpSpPr>
          <a:xfrm>
            <a:off x="1723986" y="2148378"/>
            <a:ext cx="2738475" cy="1207440"/>
            <a:chOff x="1723986" y="2148378"/>
            <a:chExt cx="2738475" cy="1207440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709840" y="2148378"/>
              <a:ext cx="1752621" cy="1204929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autre surface plane (perpendiculaire)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 flipV="1">
              <a:off x="1723986" y="3319305"/>
              <a:ext cx="73026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16200000" flipV="1">
              <a:off x="2141108" y="3042681"/>
              <a:ext cx="620721" cy="555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2454246" y="2735097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1723986" y="3611408"/>
            <a:ext cx="2738475" cy="1056367"/>
            <a:chOff x="1723986" y="3611408"/>
            <a:chExt cx="2738475" cy="1056367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709839" y="3825465"/>
              <a:ext cx="1752622" cy="842310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surface cylindrique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 flipV="1">
              <a:off x="1723986" y="3611409"/>
              <a:ext cx="73026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16200000" flipV="1">
              <a:off x="2146662" y="3918992"/>
              <a:ext cx="620721" cy="555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2454246" y="4228031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e 69"/>
          <p:cNvGrpSpPr/>
          <p:nvPr/>
        </p:nvGrpSpPr>
        <p:grpSpPr>
          <a:xfrm>
            <a:off x="1760499" y="3937515"/>
            <a:ext cx="2848014" cy="2446371"/>
            <a:chOff x="1760499" y="3937515"/>
            <a:chExt cx="2848014" cy="2446371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709839" y="5178956"/>
              <a:ext cx="1898674" cy="1204930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surface cylindrique + pied de positionnement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1760499" y="3974951"/>
              <a:ext cx="511182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 flipH="1" flipV="1">
              <a:off x="1358062" y="4849546"/>
              <a:ext cx="1825650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2271681" y="5763165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/>
          <p:cNvGrpSpPr/>
          <p:nvPr/>
        </p:nvGrpSpPr>
        <p:grpSpPr>
          <a:xfrm>
            <a:off x="4389435" y="3243768"/>
            <a:ext cx="2628936" cy="1971702"/>
            <a:chOff x="4389435" y="3243768"/>
            <a:chExt cx="2628936" cy="1971702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4389435" y="4229619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e 61"/>
            <p:cNvGrpSpPr/>
            <p:nvPr/>
          </p:nvGrpSpPr>
          <p:grpSpPr>
            <a:xfrm>
              <a:off x="4748265" y="3243768"/>
              <a:ext cx="2270106" cy="1971702"/>
              <a:chOff x="4748265" y="3243768"/>
              <a:chExt cx="2270106" cy="1971702"/>
            </a:xfrm>
          </p:grpSpPr>
          <p:sp>
            <p:nvSpPr>
              <p:cNvPr id="46" name="Ellipse 45"/>
              <p:cNvSpPr/>
              <p:nvPr/>
            </p:nvSpPr>
            <p:spPr>
              <a:xfrm>
                <a:off x="4748265" y="3243768"/>
                <a:ext cx="2227293" cy="1971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5" name="Image 44" descr="Contacts plan et cylindrique.jpg">
                <a:hlinkClick r:id="rId3" action="ppaction://hlinksldjump"/>
              </p:cNvPr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857804" y="3373213"/>
                <a:ext cx="2160567" cy="1586666"/>
              </a:xfrm>
              <a:prstGeom prst="rect">
                <a:avLst/>
              </a:prstGeom>
            </p:spPr>
          </p:pic>
        </p:grpSp>
      </p:grpSp>
      <p:grpSp>
        <p:nvGrpSpPr>
          <p:cNvPr id="71" name="Groupe 70"/>
          <p:cNvGrpSpPr/>
          <p:nvPr/>
        </p:nvGrpSpPr>
        <p:grpSpPr>
          <a:xfrm>
            <a:off x="4535487" y="4777314"/>
            <a:ext cx="4345047" cy="1971702"/>
            <a:chOff x="4535487" y="4777314"/>
            <a:chExt cx="4345047" cy="1971702"/>
          </a:xfrm>
        </p:grpSpPr>
        <p:cxnSp>
          <p:nvCxnSpPr>
            <p:cNvPr id="54" name="Connecteur droit 53"/>
            <p:cNvCxnSpPr/>
            <p:nvPr/>
          </p:nvCxnSpPr>
          <p:spPr>
            <a:xfrm>
              <a:off x="4535487" y="5763165"/>
              <a:ext cx="2409858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3" name="Groupe 62"/>
            <p:cNvGrpSpPr/>
            <p:nvPr/>
          </p:nvGrpSpPr>
          <p:grpSpPr>
            <a:xfrm>
              <a:off x="6653241" y="4777314"/>
              <a:ext cx="2227293" cy="1971702"/>
              <a:chOff x="6653241" y="4777314"/>
              <a:chExt cx="2227293" cy="1971702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6653241" y="4777314"/>
                <a:ext cx="2227293" cy="1971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Image 46" descr="Contacts plan et cylindrique +pion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792994" y="4923366"/>
                <a:ext cx="2087540" cy="1533037"/>
              </a:xfrm>
              <a:prstGeom prst="rect">
                <a:avLst/>
              </a:prstGeom>
            </p:spPr>
          </p:pic>
        </p:grpSp>
      </p:grpSp>
      <p:grpSp>
        <p:nvGrpSpPr>
          <p:cNvPr id="65" name="Groupe 64"/>
          <p:cNvGrpSpPr/>
          <p:nvPr/>
        </p:nvGrpSpPr>
        <p:grpSpPr>
          <a:xfrm>
            <a:off x="4462461" y="213189"/>
            <a:ext cx="2884527" cy="1971702"/>
            <a:chOff x="4462461" y="213189"/>
            <a:chExt cx="2884527" cy="1971702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4462461" y="1162527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e 55"/>
            <p:cNvGrpSpPr/>
            <p:nvPr/>
          </p:nvGrpSpPr>
          <p:grpSpPr>
            <a:xfrm>
              <a:off x="4718052" y="213189"/>
              <a:ext cx="2628936" cy="1971702"/>
              <a:chOff x="4718052" y="213189"/>
              <a:chExt cx="2628936" cy="1971702"/>
            </a:xfrm>
          </p:grpSpPr>
          <p:sp>
            <p:nvSpPr>
              <p:cNvPr id="41" name="Ellipse 40"/>
              <p:cNvSpPr/>
              <p:nvPr/>
            </p:nvSpPr>
            <p:spPr>
              <a:xfrm>
                <a:off x="4718052" y="213189"/>
                <a:ext cx="2628936" cy="1971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9" name="Image 38" descr="Contact plan seul.jpg">
                <a:hlinkClick r:id="rId6" action="ppaction://hlinksldjump"/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973643" y="322728"/>
                <a:ext cx="2194749" cy="1611769"/>
              </a:xfrm>
              <a:prstGeom prst="rect">
                <a:avLst/>
              </a:prstGeom>
            </p:spPr>
          </p:pic>
        </p:grpSp>
        <p:sp>
          <p:nvSpPr>
            <p:cNvPr id="57" name="Rectangle 56">
              <a:hlinkClick r:id="rId6" action="ppaction://hlinksldjump"/>
            </p:cNvPr>
            <p:cNvSpPr/>
            <p:nvPr/>
          </p:nvSpPr>
          <p:spPr>
            <a:xfrm>
              <a:off x="4973643" y="361908"/>
              <a:ext cx="2008215" cy="16065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4389435" y="1783248"/>
            <a:ext cx="4673664" cy="1971702"/>
            <a:chOff x="4389435" y="1783248"/>
            <a:chExt cx="4673664" cy="1971702"/>
          </a:xfrm>
        </p:grpSpPr>
        <p:cxnSp>
          <p:nvCxnSpPr>
            <p:cNvPr id="51" name="Connecteur droit 50"/>
            <p:cNvCxnSpPr>
              <a:endCxn id="43" idx="2"/>
            </p:cNvCxnSpPr>
            <p:nvPr/>
          </p:nvCxnSpPr>
          <p:spPr>
            <a:xfrm>
              <a:off x="4389435" y="2732586"/>
              <a:ext cx="2044728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e 59"/>
            <p:cNvGrpSpPr/>
            <p:nvPr/>
          </p:nvGrpSpPr>
          <p:grpSpPr>
            <a:xfrm>
              <a:off x="6434163" y="1783248"/>
              <a:ext cx="2628936" cy="1971702"/>
              <a:chOff x="6434163" y="1783248"/>
              <a:chExt cx="2628936" cy="1971702"/>
            </a:xfrm>
          </p:grpSpPr>
          <p:sp>
            <p:nvSpPr>
              <p:cNvPr id="43" name="Ellipse 42"/>
              <p:cNvSpPr/>
              <p:nvPr/>
            </p:nvSpPr>
            <p:spPr>
              <a:xfrm>
                <a:off x="6434163" y="1783248"/>
                <a:ext cx="2628936" cy="1971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2" name="Image 41" descr="Contacts plans perpendiculaires.jpg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580215" y="1856274"/>
                <a:ext cx="2373345" cy="1742925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hlinkClick r:id="rId9" action="ppaction://hlinksldjump"/>
            </p:cNvPr>
            <p:cNvSpPr/>
            <p:nvPr/>
          </p:nvSpPr>
          <p:spPr>
            <a:xfrm>
              <a:off x="6543702" y="1785915"/>
              <a:ext cx="2373345" cy="18986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6</a:t>
            </a:fld>
            <a:endParaRPr kumimoji="0" lang="fr-FR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63466" y="2735096"/>
            <a:ext cx="1497033" cy="2263963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1813" indent="-531813"/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2.2 	</a:t>
            </a:r>
          </a:p>
          <a:p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partir de surfaces de contact cylindriques de révolution</a:t>
            </a:r>
            <a:endParaRPr b="1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6953" y="434934"/>
            <a:ext cx="1789137" cy="1350981"/>
          </a:xfrm>
          <a:prstGeom prst="wedgeRectCallout">
            <a:avLst>
              <a:gd name="adj1" fmla="val -29529"/>
              <a:gd name="adj2" fmla="val 96586"/>
            </a:avLst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Choisir les surfaces de mise en position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Groupe 56"/>
          <p:cNvGrpSpPr/>
          <p:nvPr/>
        </p:nvGrpSpPr>
        <p:grpSpPr>
          <a:xfrm>
            <a:off x="1723986" y="651345"/>
            <a:ext cx="2738475" cy="2340931"/>
            <a:chOff x="1723986" y="651345"/>
            <a:chExt cx="2738475" cy="2340931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709838" y="651345"/>
              <a:ext cx="1752623" cy="102236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Aucune autre surface associée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1723986" y="2990688"/>
              <a:ext cx="511182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 flipH="1" flipV="1">
              <a:off x="1322343" y="2077863"/>
              <a:ext cx="1825650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235168" y="1162527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1723986" y="2333610"/>
            <a:ext cx="2738475" cy="1022208"/>
            <a:chOff x="1723986" y="2333610"/>
            <a:chExt cx="2738475" cy="1022208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709840" y="2333610"/>
              <a:ext cx="1752621" cy="693747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surface plane associée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 flipV="1">
              <a:off x="1723986" y="3319305"/>
              <a:ext cx="73026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16200000" flipV="1">
              <a:off x="2141108" y="3042681"/>
              <a:ext cx="620721" cy="555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2454246" y="2735097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e 60"/>
          <p:cNvGrpSpPr/>
          <p:nvPr/>
        </p:nvGrpSpPr>
        <p:grpSpPr>
          <a:xfrm>
            <a:off x="1723986" y="3611408"/>
            <a:ext cx="2738475" cy="1137238"/>
            <a:chOff x="1723986" y="3611408"/>
            <a:chExt cx="2738475" cy="1137238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709839" y="3721104"/>
              <a:ext cx="1752622" cy="102754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2 surfaces planes associées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 flipV="1">
              <a:off x="1723986" y="3611409"/>
              <a:ext cx="73026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16200000" flipV="1">
              <a:off x="2146662" y="3918992"/>
              <a:ext cx="620721" cy="555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2454246" y="4228031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e 62"/>
          <p:cNvGrpSpPr/>
          <p:nvPr/>
        </p:nvGrpSpPr>
        <p:grpSpPr>
          <a:xfrm>
            <a:off x="1760499" y="3937515"/>
            <a:ext cx="2665449" cy="2558577"/>
            <a:chOff x="1760499" y="3937515"/>
            <a:chExt cx="2665449" cy="2558577"/>
          </a:xfrm>
        </p:grpSpPr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2709839" y="5032904"/>
              <a:ext cx="1716109" cy="1463188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surface cylindrique (perpendiculaire)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1760499" y="3974951"/>
              <a:ext cx="511182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 flipH="1" flipV="1">
              <a:off x="1358062" y="4849546"/>
              <a:ext cx="1825650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2271681" y="5763165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/>
          <p:cNvGrpSpPr/>
          <p:nvPr/>
        </p:nvGrpSpPr>
        <p:grpSpPr>
          <a:xfrm>
            <a:off x="4462461" y="213189"/>
            <a:ext cx="2884527" cy="1971702"/>
            <a:chOff x="4462461" y="213189"/>
            <a:chExt cx="2884527" cy="1971702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4462461" y="1162527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4718052" y="213189"/>
              <a:ext cx="2628936" cy="1971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4" name="Image 43" descr="Tampon tangent.jp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27591" y="252369"/>
              <a:ext cx="2373345" cy="1888254"/>
            </a:xfrm>
            <a:prstGeom prst="rect">
              <a:avLst/>
            </a:prstGeom>
          </p:spPr>
        </p:pic>
      </p:grpSp>
      <p:grpSp>
        <p:nvGrpSpPr>
          <p:cNvPr id="60" name="Groupe 59"/>
          <p:cNvGrpSpPr/>
          <p:nvPr/>
        </p:nvGrpSpPr>
        <p:grpSpPr>
          <a:xfrm>
            <a:off x="4389435" y="1783248"/>
            <a:ext cx="4783203" cy="1971702"/>
            <a:chOff x="4389435" y="1783248"/>
            <a:chExt cx="4783203" cy="1971702"/>
          </a:xfrm>
        </p:grpSpPr>
        <p:cxnSp>
          <p:nvCxnSpPr>
            <p:cNvPr id="51" name="Connecteur droit 50"/>
            <p:cNvCxnSpPr>
              <a:endCxn id="43" idx="2"/>
            </p:cNvCxnSpPr>
            <p:nvPr/>
          </p:nvCxnSpPr>
          <p:spPr>
            <a:xfrm>
              <a:off x="4389435" y="2732586"/>
              <a:ext cx="2044728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6434163" y="1783248"/>
              <a:ext cx="2628936" cy="1971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9" name="Image 48" descr="Contacts cylindrique et plan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53155" y="1858941"/>
              <a:ext cx="2519483" cy="1850246"/>
            </a:xfrm>
            <a:prstGeom prst="rect">
              <a:avLst/>
            </a:prstGeom>
          </p:spPr>
        </p:pic>
      </p:grpSp>
      <p:grpSp>
        <p:nvGrpSpPr>
          <p:cNvPr id="62" name="Groupe 61"/>
          <p:cNvGrpSpPr/>
          <p:nvPr/>
        </p:nvGrpSpPr>
        <p:grpSpPr>
          <a:xfrm>
            <a:off x="4389435" y="3243768"/>
            <a:ext cx="2665449" cy="1971702"/>
            <a:chOff x="4389435" y="3243768"/>
            <a:chExt cx="2665449" cy="1971702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4389435" y="4229619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lipse 45"/>
            <p:cNvSpPr/>
            <p:nvPr/>
          </p:nvSpPr>
          <p:spPr>
            <a:xfrm>
              <a:off x="4748265" y="3243768"/>
              <a:ext cx="2227293" cy="1971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2" name="Image 51" descr="Contacts cylindrique et plans.jp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39161" y="3502026"/>
              <a:ext cx="2215723" cy="1627172"/>
            </a:xfrm>
            <a:prstGeom prst="rect">
              <a:avLst/>
            </a:prstGeom>
          </p:spPr>
        </p:pic>
      </p:grpSp>
      <p:grpSp>
        <p:nvGrpSpPr>
          <p:cNvPr id="42" name="Groupe 41"/>
          <p:cNvGrpSpPr/>
          <p:nvPr/>
        </p:nvGrpSpPr>
        <p:grpSpPr>
          <a:xfrm>
            <a:off x="4316409" y="4777314"/>
            <a:ext cx="4600638" cy="1971702"/>
            <a:chOff x="4316409" y="4777314"/>
            <a:chExt cx="4600638" cy="1971702"/>
          </a:xfrm>
        </p:grpSpPr>
        <p:cxnSp>
          <p:nvCxnSpPr>
            <p:cNvPr id="54" name="Connecteur droit 53"/>
            <p:cNvCxnSpPr/>
            <p:nvPr/>
          </p:nvCxnSpPr>
          <p:spPr>
            <a:xfrm flipV="1">
              <a:off x="4316409" y="5764753"/>
              <a:ext cx="2628936" cy="1079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Groupe 63"/>
            <p:cNvGrpSpPr/>
            <p:nvPr/>
          </p:nvGrpSpPr>
          <p:grpSpPr>
            <a:xfrm>
              <a:off x="6653241" y="4777314"/>
              <a:ext cx="2263806" cy="1971702"/>
              <a:chOff x="6653241" y="4777314"/>
              <a:chExt cx="2263806" cy="1971702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6653241" y="4777314"/>
                <a:ext cx="2227293" cy="197170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56" name="Image 55" descr="Contacts cylindriques perpendiculaires.jpg">
                <a:hlinkClick r:id="rId9" action="ppaction://hlinksldjump"/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683454" y="4965336"/>
                <a:ext cx="2233593" cy="1640295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7</a:t>
            </a:fld>
            <a:endParaRPr kumimoji="0" lang="fr-FR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63466" y="2735097"/>
            <a:ext cx="1497033" cy="1825806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1813" indent="-531813"/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2.3 </a:t>
            </a:r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</a:t>
            </a:r>
          </a:p>
          <a:p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partir de surfaces de contact </a:t>
            </a:r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coniques de révolution</a:t>
            </a:r>
            <a:endParaRPr b="1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6953" y="434934"/>
            <a:ext cx="1789137" cy="1350981"/>
          </a:xfrm>
          <a:prstGeom prst="wedgeRectCallout">
            <a:avLst>
              <a:gd name="adj1" fmla="val -29529"/>
              <a:gd name="adj2" fmla="val 96586"/>
            </a:avLst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Choisir les surfaces de mise en position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723986" y="1971302"/>
            <a:ext cx="2738475" cy="1022208"/>
            <a:chOff x="1723986" y="1971302"/>
            <a:chExt cx="2738475" cy="1022208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709840" y="1971302"/>
              <a:ext cx="1752621" cy="910003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aucune autre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surface associée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 flipV="1">
              <a:off x="1723986" y="2956997"/>
              <a:ext cx="73026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16200000" flipV="1">
              <a:off x="2141108" y="2680373"/>
              <a:ext cx="620721" cy="555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2454246" y="2372789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1723986" y="4307822"/>
            <a:ext cx="2738475" cy="910315"/>
            <a:chOff x="1723986" y="4307822"/>
            <a:chExt cx="2738475" cy="910315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709839" y="4417518"/>
              <a:ext cx="1752622" cy="800619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 surface plane associée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 flipV="1">
              <a:off x="1723986" y="4307823"/>
              <a:ext cx="73026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16200000" flipV="1">
              <a:off x="2146662" y="4615406"/>
              <a:ext cx="620721" cy="555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2454246" y="4924445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e 20"/>
          <p:cNvGrpSpPr/>
          <p:nvPr/>
        </p:nvGrpSpPr>
        <p:grpSpPr>
          <a:xfrm>
            <a:off x="4389435" y="1128681"/>
            <a:ext cx="3870378" cy="2446371"/>
            <a:chOff x="4389435" y="1128681"/>
            <a:chExt cx="3870378" cy="2446371"/>
          </a:xfrm>
        </p:grpSpPr>
        <p:cxnSp>
          <p:nvCxnSpPr>
            <p:cNvPr id="51" name="Connecteur droit 50"/>
            <p:cNvCxnSpPr/>
            <p:nvPr/>
          </p:nvCxnSpPr>
          <p:spPr>
            <a:xfrm>
              <a:off x="4389435" y="2370278"/>
              <a:ext cx="2044728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4973643" y="1128681"/>
              <a:ext cx="3286170" cy="24463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5" name="Image 44" descr="Contact conique seul.jp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37130" y="1347759"/>
              <a:ext cx="2966531" cy="2044728"/>
            </a:xfrm>
            <a:prstGeom prst="rect">
              <a:avLst/>
            </a:prstGeom>
          </p:spPr>
        </p:pic>
      </p:grpSp>
      <p:grpSp>
        <p:nvGrpSpPr>
          <p:cNvPr id="23" name="Groupe 22"/>
          <p:cNvGrpSpPr/>
          <p:nvPr/>
        </p:nvGrpSpPr>
        <p:grpSpPr>
          <a:xfrm>
            <a:off x="4389435" y="3684591"/>
            <a:ext cx="3870378" cy="2446371"/>
            <a:chOff x="4389435" y="3684591"/>
            <a:chExt cx="3870378" cy="2446371"/>
          </a:xfrm>
        </p:grpSpPr>
        <p:cxnSp>
          <p:nvCxnSpPr>
            <p:cNvPr id="39" name="Connecteur droit 38"/>
            <p:cNvCxnSpPr/>
            <p:nvPr/>
          </p:nvCxnSpPr>
          <p:spPr>
            <a:xfrm>
              <a:off x="4389435" y="4926188"/>
              <a:ext cx="2044728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>
            <a:xfrm>
              <a:off x="4973643" y="3684591"/>
              <a:ext cx="3286170" cy="24463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7" name="Image 46" descr="Contact conique et plan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64104" y="3794130"/>
              <a:ext cx="3255129" cy="22436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8</a:t>
            </a:fld>
            <a:endParaRPr kumimoji="0" lang="fr-FR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63466" y="2735097"/>
            <a:ext cx="1497033" cy="233698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1813" indent="-531813"/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2.4 </a:t>
            </a:r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</a:t>
            </a:r>
          </a:p>
          <a:p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partir de surfaces de contact ne laissant subsister qu'1 DDL en translation</a:t>
            </a:r>
            <a:endParaRPr b="1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6953" y="434934"/>
            <a:ext cx="1789137" cy="1350981"/>
          </a:xfrm>
          <a:prstGeom prst="wedgeRectCallout">
            <a:avLst>
              <a:gd name="adj1" fmla="val -29529"/>
              <a:gd name="adj2" fmla="val 96586"/>
            </a:avLst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Choisir les surfaces de mise en position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1723986" y="3134074"/>
            <a:ext cx="2738475" cy="915647"/>
            <a:chOff x="1723986" y="3134074"/>
            <a:chExt cx="2738475" cy="915647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709840" y="3134074"/>
              <a:ext cx="1752621" cy="915647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une surface plane associée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34" name="Connecteur droit 33"/>
            <p:cNvCxnSpPr>
              <a:endCxn id="17" idx="1"/>
            </p:cNvCxnSpPr>
            <p:nvPr/>
          </p:nvCxnSpPr>
          <p:spPr>
            <a:xfrm>
              <a:off x="1723986" y="3575052"/>
              <a:ext cx="985854" cy="1684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4389435" y="2114532"/>
            <a:ext cx="4600638" cy="2921040"/>
            <a:chOff x="4389435" y="2114532"/>
            <a:chExt cx="4600638" cy="2921040"/>
          </a:xfrm>
        </p:grpSpPr>
        <p:cxnSp>
          <p:nvCxnSpPr>
            <p:cNvPr id="51" name="Connecteur droit 50"/>
            <p:cNvCxnSpPr/>
            <p:nvPr/>
          </p:nvCxnSpPr>
          <p:spPr>
            <a:xfrm>
              <a:off x="4389435" y="3575052"/>
              <a:ext cx="2044728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5229233" y="2114532"/>
              <a:ext cx="3760840" cy="29210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7" name="Image 56" descr="Contact complexe.jp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54686" y="2333610"/>
              <a:ext cx="3297231" cy="228141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 txBox="1">
            <a:spLocks/>
          </p:cNvSpPr>
          <p:nvPr/>
        </p:nvSpPr>
        <p:spPr>
          <a:xfrm>
            <a:off x="0" y="-112761"/>
            <a:ext cx="9144000" cy="61749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extLst/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une liaison encastrement</a:t>
            </a:r>
            <a:endParaRPr kumimoji="0" lang="fr-FR" sz="2000" b="1" i="0" u="none" strike="noStrike" kern="0" cap="none" spc="0" normalizeH="0" baseline="0" noProof="0" dirty="0">
              <a:ln w="0">
                <a:solidFill>
                  <a:srgbClr val="FFFFFF"/>
                </a:solidFill>
                <a:prstDash val="solid"/>
              </a:ln>
              <a:gradFill flip="none">
                <a:gsLst>
                  <a:gs pos="40000">
                    <a:schemeClr val="accent6">
                      <a:shade val="80000"/>
                    </a:schemeClr>
                  </a:gs>
                  <a:gs pos="45000">
                    <a:schemeClr val="accent6">
                      <a:shade val="100000"/>
                    </a:schemeClr>
                  </a:gs>
                </a:gsLst>
                <a:lin ang="16200000"/>
              </a:gradFill>
              <a:effectLst>
                <a:outerShdw blurRad="23036" dist="23036" dir="5400000" algn="tl">
                  <a:srgbClr val="656565">
                    <a:alpha val="65000"/>
                  </a:srgbClr>
                </a:outerShdw>
                <a:reflection blurRad="12700" stA="25000" endPos="55000" dist="5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Espace réservé du numéro de diapositive 39"/>
          <p:cNvSpPr>
            <a:spLocks noGrp="1"/>
          </p:cNvSpPr>
          <p:nvPr>
            <p:ph type="sldNum" sz="quarter" idx="11"/>
          </p:nvPr>
        </p:nvSpPr>
        <p:spPr>
          <a:xfrm>
            <a:off x="8714936" y="6294483"/>
            <a:ext cx="429064" cy="457200"/>
          </a:xfrm>
        </p:spPr>
        <p:txBody>
          <a:bodyPr/>
          <a:lstStyle/>
          <a:p>
            <a:fld id="{169B2101-2E9F-420A-91A3-890890D84497}" type="slidenum">
              <a:rPr kumimoji="0" lang="fr-FR" sz="1200" smtClean="0"/>
              <a:pPr/>
              <a:t>9</a:t>
            </a:fld>
            <a:endParaRPr kumimoji="0" lang="fr-FR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263466" y="3906179"/>
            <a:ext cx="1497033" cy="1606729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1813" indent="-531813"/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2.5 	</a:t>
            </a:r>
          </a:p>
          <a:p>
            <a:r>
              <a:rPr b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partir de surfaces de contact hélicoïdales</a:t>
            </a:r>
            <a:endParaRPr b="1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26953" y="434934"/>
            <a:ext cx="1789137" cy="1350981"/>
          </a:xfrm>
          <a:prstGeom prst="wedgeRectCallout">
            <a:avLst>
              <a:gd name="adj1" fmla="val -28766"/>
              <a:gd name="adj2" fmla="val 176393"/>
            </a:avLst>
          </a:prstGeom>
          <a:gradFill rotWithShape="0">
            <a:gsLst>
              <a:gs pos="0">
                <a:srgbClr val="FFFF00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normalizeH="0" baseline="0" dirty="0" smtClean="0">
                <a:ln w="1905">
                  <a:solidFill>
                    <a:srgbClr val="003300"/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pitchFamily="34" charset="0"/>
              </a:rPr>
              <a:t>Choisir les surfaces de mise en position</a:t>
            </a:r>
            <a:endParaRPr kumimoji="0" lang="fr-FR" sz="2000" b="1" i="0" u="none" strike="noStrike" normalizeH="0" baseline="0" dirty="0" smtClean="0">
              <a:ln w="1905">
                <a:solidFill>
                  <a:srgbClr val="003300"/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e 46"/>
          <p:cNvGrpSpPr/>
          <p:nvPr/>
        </p:nvGrpSpPr>
        <p:grpSpPr>
          <a:xfrm>
            <a:off x="1723986" y="1785915"/>
            <a:ext cx="2738475" cy="2340931"/>
            <a:chOff x="1723986" y="1785915"/>
            <a:chExt cx="2738475" cy="2340931"/>
          </a:xfrm>
        </p:grpSpPr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2709838" y="1785915"/>
              <a:ext cx="1752623" cy="1022364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Aucune autre surface associée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21" name="Connecteur droit 20"/>
            <p:cNvCxnSpPr/>
            <p:nvPr/>
          </p:nvCxnSpPr>
          <p:spPr>
            <a:xfrm>
              <a:off x="1723986" y="4125258"/>
              <a:ext cx="511182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5400000" flipH="1" flipV="1">
              <a:off x="1322343" y="3212433"/>
              <a:ext cx="1825650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2235168" y="2297097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/>
          <p:cNvGrpSpPr/>
          <p:nvPr/>
        </p:nvGrpSpPr>
        <p:grpSpPr>
          <a:xfrm>
            <a:off x="1723986" y="3611721"/>
            <a:ext cx="2738475" cy="1058721"/>
            <a:chOff x="1723986" y="3611721"/>
            <a:chExt cx="2738475" cy="1058721"/>
          </a:xfrm>
        </p:grpSpPr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709840" y="3611721"/>
              <a:ext cx="1752621" cy="912669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une surface cylindrique  associée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 flipV="1">
              <a:off x="1723986" y="4633929"/>
              <a:ext cx="73026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rot="16200000" flipV="1">
              <a:off x="2141108" y="4357305"/>
              <a:ext cx="620721" cy="555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2454246" y="4049721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58"/>
          <p:cNvGrpSpPr/>
          <p:nvPr/>
        </p:nvGrpSpPr>
        <p:grpSpPr>
          <a:xfrm>
            <a:off x="1723986" y="5074595"/>
            <a:ext cx="2738475" cy="1137238"/>
            <a:chOff x="1723986" y="5074595"/>
            <a:chExt cx="2738475" cy="1137238"/>
          </a:xfrm>
        </p:grpSpPr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2709839" y="5184291"/>
              <a:ext cx="1752622" cy="102754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FF"/>
                </a:gs>
              </a:gsLst>
              <a:lin ang="27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et </a:t>
              </a:r>
              <a:r>
                <a:rPr b="1" smtClean="0">
                  <a:ln w="1778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 surface plane associée</a:t>
              </a:r>
              <a:endParaRPr b="1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34" name="Connecteur droit 33"/>
            <p:cNvCxnSpPr/>
            <p:nvPr/>
          </p:nvCxnSpPr>
          <p:spPr>
            <a:xfrm flipV="1">
              <a:off x="1723986" y="5108598"/>
              <a:ext cx="73026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 rot="16200000" flipV="1">
              <a:off x="2146662" y="5382179"/>
              <a:ext cx="620721" cy="5554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>
              <a:off x="2454246" y="5691218"/>
              <a:ext cx="255591" cy="1588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4462461" y="1184926"/>
            <a:ext cx="3298430" cy="2171048"/>
            <a:chOff x="4462461" y="1184926"/>
            <a:chExt cx="3298430" cy="2171048"/>
          </a:xfrm>
        </p:grpSpPr>
        <p:cxnSp>
          <p:nvCxnSpPr>
            <p:cNvPr id="50" name="Connecteur droit 49"/>
            <p:cNvCxnSpPr/>
            <p:nvPr/>
          </p:nvCxnSpPr>
          <p:spPr>
            <a:xfrm>
              <a:off x="4462461" y="2297097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4718051" y="1238220"/>
              <a:ext cx="2848015" cy="21177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9" name="Image 38" descr="Contact hélicoïdal seul.jpg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81483" y="1184926"/>
              <a:ext cx="2979408" cy="2061509"/>
            </a:xfrm>
            <a:prstGeom prst="rect">
              <a:avLst/>
            </a:prstGeom>
          </p:spPr>
        </p:pic>
      </p:grpSp>
      <p:grpSp>
        <p:nvGrpSpPr>
          <p:cNvPr id="58" name="Groupe 57"/>
          <p:cNvGrpSpPr/>
          <p:nvPr/>
        </p:nvGrpSpPr>
        <p:grpSpPr>
          <a:xfrm>
            <a:off x="4389435" y="3097872"/>
            <a:ext cx="4819716" cy="1971702"/>
            <a:chOff x="4389435" y="3097872"/>
            <a:chExt cx="4819716" cy="1971702"/>
          </a:xfrm>
        </p:grpSpPr>
        <p:cxnSp>
          <p:nvCxnSpPr>
            <p:cNvPr id="51" name="Connecteur droit 50"/>
            <p:cNvCxnSpPr/>
            <p:nvPr/>
          </p:nvCxnSpPr>
          <p:spPr>
            <a:xfrm>
              <a:off x="4389435" y="4010697"/>
              <a:ext cx="2044728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6434163" y="3097872"/>
              <a:ext cx="2628936" cy="19717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2" name="Image 41" descr="Contact hélicoïdal et cylindrique.jp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3102" y="3136896"/>
              <a:ext cx="2786049" cy="1927720"/>
            </a:xfrm>
            <a:prstGeom prst="rect">
              <a:avLst/>
            </a:prstGeom>
          </p:spPr>
        </p:pic>
      </p:grpSp>
      <p:grpSp>
        <p:nvGrpSpPr>
          <p:cNvPr id="60" name="Groupe 59"/>
          <p:cNvGrpSpPr/>
          <p:nvPr/>
        </p:nvGrpSpPr>
        <p:grpSpPr>
          <a:xfrm>
            <a:off x="4389435" y="4597416"/>
            <a:ext cx="2995665" cy="2151045"/>
            <a:chOff x="4389435" y="4597416"/>
            <a:chExt cx="2995665" cy="2151045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4389435" y="5692806"/>
              <a:ext cx="474669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lipse 45"/>
            <p:cNvSpPr/>
            <p:nvPr/>
          </p:nvSpPr>
          <p:spPr>
            <a:xfrm>
              <a:off x="4748265" y="4597416"/>
              <a:ext cx="2416158" cy="215104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5" name="Image 44" descr="Contact hélicpïdal et plan.jp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35487" y="4706955"/>
              <a:ext cx="2849613" cy="19717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>
    <a:lnDef>
      <a:spPr>
        <a:ln w="571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1141</Words>
  <PresentationFormat>Affichage à l'écran (4:3)</PresentationFormat>
  <Paragraphs>456</Paragraphs>
  <Slides>23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QuizShow</vt:lpstr>
      <vt:lpstr>Les assemblages réalisant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2010-10-12T22:14:48Z</dcterms:created>
  <dcterms:modified xsi:type="dcterms:W3CDTF">2010-11-14T21:08:53Z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1036</vt:i4>
  </property>
  <property fmtid="{D5CDD505-2E9C-101B-9397-08002B2CF9AE}" pid="3" name="_Version">
    <vt:lpwstr>12.0.4518</vt:lpwstr>
  </property>
</Properties>
</file>